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94" r:id="rId3"/>
    <p:sldId id="309" r:id="rId4"/>
    <p:sldId id="310" r:id="rId5"/>
    <p:sldId id="257" r:id="rId6"/>
    <p:sldId id="258" r:id="rId7"/>
    <p:sldId id="269" r:id="rId8"/>
    <p:sldId id="259" r:id="rId9"/>
    <p:sldId id="307" r:id="rId10"/>
    <p:sldId id="291" r:id="rId11"/>
    <p:sldId id="270" r:id="rId12"/>
    <p:sldId id="260" r:id="rId13"/>
    <p:sldId id="261" r:id="rId14"/>
    <p:sldId id="295" r:id="rId15"/>
    <p:sldId id="308" r:id="rId16"/>
    <p:sldId id="262" r:id="rId17"/>
    <p:sldId id="263" r:id="rId18"/>
    <p:sldId id="304" r:id="rId19"/>
    <p:sldId id="293" r:id="rId20"/>
    <p:sldId id="276" r:id="rId21"/>
    <p:sldId id="277" r:id="rId22"/>
    <p:sldId id="265" r:id="rId23"/>
    <p:sldId id="303" r:id="rId24"/>
    <p:sldId id="272" r:id="rId25"/>
    <p:sldId id="300" r:id="rId26"/>
    <p:sldId id="311" r:id="rId27"/>
    <p:sldId id="274" r:id="rId28"/>
    <p:sldId id="266" r:id="rId29"/>
    <p:sldId id="267" r:id="rId30"/>
    <p:sldId id="275" r:id="rId31"/>
    <p:sldId id="278" r:id="rId32"/>
    <p:sldId id="279" r:id="rId33"/>
    <p:sldId id="264" r:id="rId34"/>
    <p:sldId id="280" r:id="rId35"/>
    <p:sldId id="281" r:id="rId36"/>
    <p:sldId id="282" r:id="rId37"/>
    <p:sldId id="289" r:id="rId38"/>
    <p:sldId id="292" r:id="rId39"/>
    <p:sldId id="283" r:id="rId40"/>
    <p:sldId id="284" r:id="rId41"/>
    <p:sldId id="286" r:id="rId42"/>
    <p:sldId id="290" r:id="rId43"/>
    <p:sldId id="285" r:id="rId44"/>
    <p:sldId id="296" r:id="rId45"/>
    <p:sldId id="319" r:id="rId46"/>
    <p:sldId id="320" r:id="rId47"/>
    <p:sldId id="287" r:id="rId48"/>
    <p:sldId id="288" r:id="rId49"/>
    <p:sldId id="312" r:id="rId50"/>
    <p:sldId id="313" r:id="rId51"/>
    <p:sldId id="314" r:id="rId52"/>
    <p:sldId id="315" r:id="rId53"/>
    <p:sldId id="316" r:id="rId54"/>
    <p:sldId id="318" r:id="rId55"/>
    <p:sldId id="301" r:id="rId56"/>
    <p:sldId id="302" r:id="rId5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22" autoAdjust="0"/>
  </p:normalViewPr>
  <p:slideViewPr>
    <p:cSldViewPr>
      <p:cViewPr>
        <p:scale>
          <a:sx n="70" d="100"/>
          <a:sy n="70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1CC820-70D9-46AC-867B-FBDA3AF7B02F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9BB784-BE12-4C25-9645-E74F65F5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2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0D236-4225-4475-8AF0-7A107086DB0A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BF2DC-10A2-4D1B-B6D8-D859EA799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F2DC-10A2-4D1B-B6D8-D859EA7990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F2DC-10A2-4D1B-B6D8-D859EA79906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/>
          <a:p>
            <a:r>
              <a:rPr lang="en-US" smtClean="0"/>
              <a:t>R2 25Aug2014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1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9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3201"/>
            <a:ext cx="2133600" cy="152400"/>
          </a:xfrm>
        </p:spPr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06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8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84D5-5AE8-42D8-9E30-E5E59177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1628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sz="5800" dirty="0" smtClean="0">
                <a:solidFill>
                  <a:schemeClr val="tx1"/>
                </a:solidFill>
              </a:rPr>
              <a:t>Stitching Techniques Workshop</a:t>
            </a:r>
          </a:p>
          <a:p>
            <a:r>
              <a:rPr lang="en-US" sz="5800" dirty="0" smtClean="0">
                <a:solidFill>
                  <a:schemeClr val="tx1"/>
                </a:solidFill>
              </a:rPr>
              <a:t>Tampa Seminar 2014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A resource for ABEA members wanting to acquire their Certified Instructor stitching certification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779117"/>
              </p:ext>
            </p:extLst>
          </p:nvPr>
        </p:nvGraphicFramePr>
        <p:xfrm>
          <a:off x="1829454" y="1405744"/>
          <a:ext cx="5464302" cy="1493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r:id="rId3" imgW="3792538" imgH="1044575" progId="MS_ClipArt_Gallery.2">
                  <p:embed/>
                </p:oleObj>
              </mc:Choice>
              <mc:Fallback>
                <p:oleObj r:id="rId3" imgW="3792538" imgH="1044575" progId="MS_ClipArt_Gallery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454" y="1405744"/>
                        <a:ext cx="5464302" cy="1493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R2 25Aug2014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1e  Seaming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Running stitch technique used in sky stitching where tree branches also exist</a:t>
            </a:r>
          </a:p>
          <a:p>
            <a:r>
              <a:rPr lang="en-US" dirty="0" err="1" smtClean="0"/>
              <a:t>Stitcher</a:t>
            </a:r>
            <a:r>
              <a:rPr lang="en-US" dirty="0" smtClean="0"/>
              <a:t> punches into the tree branch line as each row is stitched</a:t>
            </a:r>
          </a:p>
          <a:p>
            <a:r>
              <a:rPr lang="en-US" dirty="0" smtClean="0"/>
              <a:t>Allows the shape of the branch to remain in the ‘seam’</a:t>
            </a:r>
          </a:p>
          <a:p>
            <a:r>
              <a:rPr lang="en-US" dirty="0" smtClean="0"/>
              <a:t>Branch can later be stitched without loosing its shape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2209800"/>
            <a:ext cx="3048000" cy="2895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91200" y="2369996"/>
            <a:ext cx="762000" cy="2583004"/>
          </a:xfrm>
          <a:custGeom>
            <a:avLst/>
            <a:gdLst>
              <a:gd name="connsiteX0" fmla="*/ 0 w 762000"/>
              <a:gd name="connsiteY0" fmla="*/ 0 h 2870200"/>
              <a:gd name="connsiteX1" fmla="*/ 317500 w 762000"/>
              <a:gd name="connsiteY1" fmla="*/ 660400 h 2870200"/>
              <a:gd name="connsiteX2" fmla="*/ 317500 w 762000"/>
              <a:gd name="connsiteY2" fmla="*/ 660400 h 2870200"/>
              <a:gd name="connsiteX3" fmla="*/ 330200 w 762000"/>
              <a:gd name="connsiteY3" fmla="*/ 1612900 h 2870200"/>
              <a:gd name="connsiteX4" fmla="*/ 330200 w 762000"/>
              <a:gd name="connsiteY4" fmla="*/ 1612900 h 2870200"/>
              <a:gd name="connsiteX5" fmla="*/ 584200 w 762000"/>
              <a:gd name="connsiteY5" fmla="*/ 2273300 h 2870200"/>
              <a:gd name="connsiteX6" fmla="*/ 584200 w 762000"/>
              <a:gd name="connsiteY6" fmla="*/ 2273300 h 2870200"/>
              <a:gd name="connsiteX7" fmla="*/ 762000 w 762000"/>
              <a:gd name="connsiteY7" fmla="*/ 2870200 h 287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2000" h="2870200">
                <a:moveTo>
                  <a:pt x="0" y="0"/>
                </a:moveTo>
                <a:lnTo>
                  <a:pt x="317500" y="660400"/>
                </a:lnTo>
                <a:lnTo>
                  <a:pt x="317500" y="660400"/>
                </a:lnTo>
                <a:cubicBezTo>
                  <a:pt x="319617" y="819150"/>
                  <a:pt x="330200" y="1612900"/>
                  <a:pt x="330200" y="1612900"/>
                </a:cubicBezTo>
                <a:lnTo>
                  <a:pt x="330200" y="1612900"/>
                </a:lnTo>
                <a:lnTo>
                  <a:pt x="584200" y="2273300"/>
                </a:lnTo>
                <a:lnTo>
                  <a:pt x="584200" y="2273300"/>
                </a:lnTo>
                <a:lnTo>
                  <a:pt x="762000" y="287020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53100" y="2654300"/>
            <a:ext cx="990600" cy="904593"/>
          </a:xfrm>
          <a:custGeom>
            <a:avLst/>
            <a:gdLst>
              <a:gd name="connsiteX0" fmla="*/ 990600 w 990600"/>
              <a:gd name="connsiteY0" fmla="*/ 0 h 904593"/>
              <a:gd name="connsiteX1" fmla="*/ 609600 w 990600"/>
              <a:gd name="connsiteY1" fmla="*/ 660400 h 904593"/>
              <a:gd name="connsiteX2" fmla="*/ 355600 w 990600"/>
              <a:gd name="connsiteY2" fmla="*/ 901700 h 904593"/>
              <a:gd name="connsiteX3" fmla="*/ 0 w 990600"/>
              <a:gd name="connsiteY3" fmla="*/ 800100 h 904593"/>
              <a:gd name="connsiteX4" fmla="*/ 0 w 990600"/>
              <a:gd name="connsiteY4" fmla="*/ 800100 h 90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904593">
                <a:moveTo>
                  <a:pt x="990600" y="0"/>
                </a:moveTo>
                <a:cubicBezTo>
                  <a:pt x="853016" y="255058"/>
                  <a:pt x="715433" y="510117"/>
                  <a:pt x="609600" y="660400"/>
                </a:cubicBezTo>
                <a:cubicBezTo>
                  <a:pt x="503767" y="810683"/>
                  <a:pt x="457200" y="878417"/>
                  <a:pt x="355600" y="901700"/>
                </a:cubicBezTo>
                <a:cubicBezTo>
                  <a:pt x="254000" y="924983"/>
                  <a:pt x="0" y="800100"/>
                  <a:pt x="0" y="800100"/>
                </a:cubicBezTo>
                <a:lnTo>
                  <a:pt x="0" y="80010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622069" y="3416300"/>
            <a:ext cx="319462" cy="1536700"/>
          </a:xfrm>
          <a:custGeom>
            <a:avLst/>
            <a:gdLst>
              <a:gd name="connsiteX0" fmla="*/ 0 w 319462"/>
              <a:gd name="connsiteY0" fmla="*/ 0 h 1536700"/>
              <a:gd name="connsiteX1" fmla="*/ 50800 w 319462"/>
              <a:gd name="connsiteY1" fmla="*/ 533400 h 1536700"/>
              <a:gd name="connsiteX2" fmla="*/ 304800 w 319462"/>
              <a:gd name="connsiteY2" fmla="*/ 901700 h 1536700"/>
              <a:gd name="connsiteX3" fmla="*/ 266700 w 319462"/>
              <a:gd name="connsiteY3" fmla="*/ 153670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462" h="1536700">
                <a:moveTo>
                  <a:pt x="0" y="0"/>
                </a:moveTo>
                <a:cubicBezTo>
                  <a:pt x="0" y="191558"/>
                  <a:pt x="0" y="383117"/>
                  <a:pt x="50800" y="533400"/>
                </a:cubicBezTo>
                <a:cubicBezTo>
                  <a:pt x="101600" y="683683"/>
                  <a:pt x="268817" y="734483"/>
                  <a:pt x="304800" y="901700"/>
                </a:cubicBezTo>
                <a:cubicBezTo>
                  <a:pt x="340783" y="1068917"/>
                  <a:pt x="303741" y="1302808"/>
                  <a:pt x="266700" y="15367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34200" y="2895600"/>
            <a:ext cx="254000" cy="1346200"/>
          </a:xfrm>
          <a:custGeom>
            <a:avLst/>
            <a:gdLst>
              <a:gd name="connsiteX0" fmla="*/ 254000 w 254000"/>
              <a:gd name="connsiteY0" fmla="*/ 0 h 1346200"/>
              <a:gd name="connsiteX1" fmla="*/ 203200 w 254000"/>
              <a:gd name="connsiteY1" fmla="*/ 647700 h 1346200"/>
              <a:gd name="connsiteX2" fmla="*/ 88900 w 254000"/>
              <a:gd name="connsiteY2" fmla="*/ 1066800 h 1346200"/>
              <a:gd name="connsiteX3" fmla="*/ 0 w 254000"/>
              <a:gd name="connsiteY3" fmla="*/ 1346200 h 134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1346200">
                <a:moveTo>
                  <a:pt x="254000" y="0"/>
                </a:moveTo>
                <a:cubicBezTo>
                  <a:pt x="242358" y="234950"/>
                  <a:pt x="230717" y="469900"/>
                  <a:pt x="203200" y="647700"/>
                </a:cubicBezTo>
                <a:cubicBezTo>
                  <a:pt x="175683" y="825500"/>
                  <a:pt x="122767" y="950383"/>
                  <a:pt x="88900" y="1066800"/>
                </a:cubicBezTo>
                <a:cubicBezTo>
                  <a:pt x="55033" y="1183217"/>
                  <a:pt x="27516" y="1264708"/>
                  <a:pt x="0" y="134620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89800" y="3581400"/>
            <a:ext cx="241300" cy="1524000"/>
          </a:xfrm>
          <a:custGeom>
            <a:avLst/>
            <a:gdLst>
              <a:gd name="connsiteX0" fmla="*/ 241300 w 241300"/>
              <a:gd name="connsiteY0" fmla="*/ 0 h 1524000"/>
              <a:gd name="connsiteX1" fmla="*/ 50800 w 241300"/>
              <a:gd name="connsiteY1" fmla="*/ 812800 h 1524000"/>
              <a:gd name="connsiteX2" fmla="*/ 0 w 241300"/>
              <a:gd name="connsiteY2" fmla="*/ 1524000 h 1524000"/>
              <a:gd name="connsiteX3" fmla="*/ 0 w 241300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00" h="1524000">
                <a:moveTo>
                  <a:pt x="241300" y="0"/>
                </a:moveTo>
                <a:cubicBezTo>
                  <a:pt x="166158" y="279400"/>
                  <a:pt x="91017" y="558800"/>
                  <a:pt x="50800" y="812800"/>
                </a:cubicBezTo>
                <a:cubicBezTo>
                  <a:pt x="10583" y="1066800"/>
                  <a:pt x="0" y="1524000"/>
                  <a:pt x="0" y="1524000"/>
                </a:cubicBezTo>
                <a:lnTo>
                  <a:pt x="0" y="1524000"/>
                </a:ln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10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2 -  Wedge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Fill an irregularly shaped area, using normal stitch length and then using shortened stitch length (wedging) to change the angle of the stitching</a:t>
            </a:r>
          </a:p>
          <a:p>
            <a:r>
              <a:rPr lang="en-US" dirty="0" smtClean="0"/>
              <a:t>Used in mountains, rocks, clouds, or around a curve</a:t>
            </a:r>
          </a:p>
          <a:p>
            <a:endParaRPr lang="en-US" dirty="0"/>
          </a:p>
        </p:txBody>
      </p:sp>
      <p:sp>
        <p:nvSpPr>
          <p:cNvPr id="3" name="Block Arc 2"/>
          <p:cNvSpPr/>
          <p:nvPr/>
        </p:nvSpPr>
        <p:spPr>
          <a:xfrm>
            <a:off x="1066800" y="1752600"/>
            <a:ext cx="2286000" cy="1981200"/>
          </a:xfrm>
          <a:prstGeom prst="blockArc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 rot="16200000">
            <a:off x="1866903" y="3086101"/>
            <a:ext cx="1828798" cy="3124199"/>
          </a:xfrm>
          <a:prstGeom prst="blockArc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066800" y="2702256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94096" y="2549856"/>
            <a:ext cx="457200" cy="1114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66800" y="2661312"/>
            <a:ext cx="255896" cy="409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94096" y="2549856"/>
            <a:ext cx="228600" cy="1114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132196" y="2438400"/>
            <a:ext cx="484496" cy="1114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99247" y="2286000"/>
            <a:ext cx="457200" cy="2081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32196" y="2438400"/>
            <a:ext cx="24224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99247" y="2286000"/>
            <a:ext cx="188845" cy="152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2a  Mountain Stitch &amp; </a:t>
            </a:r>
            <a:r>
              <a:rPr lang="en-US" dirty="0" err="1" smtClean="0"/>
              <a:t>Ziz-Zag</a:t>
            </a:r>
            <a:r>
              <a:rPr lang="en-US" dirty="0" smtClean="0"/>
              <a:t>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Fill an irregularly shaped area, using normal stitch length and then using shortened stitch length (wedging) to change the angle of the stitching</a:t>
            </a:r>
          </a:p>
          <a:p>
            <a:r>
              <a:rPr lang="en-US" dirty="0" smtClean="0"/>
              <a:t>Used in mountains, rocks, clouds, or around a curve</a:t>
            </a:r>
          </a:p>
          <a:p>
            <a:r>
              <a:rPr lang="en-US" dirty="0" smtClean="0"/>
              <a:t>Also can be referred to as  Zig-</a:t>
            </a:r>
            <a:r>
              <a:rPr lang="en-US" dirty="0" err="1" smtClean="0"/>
              <a:t>Zag</a:t>
            </a:r>
            <a:r>
              <a:rPr lang="en-US" dirty="0" smtClean="0"/>
              <a:t> stitch</a:t>
            </a:r>
          </a:p>
          <a:p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723331" y="2394971"/>
            <a:ext cx="3425588" cy="2504575"/>
          </a:xfrm>
          <a:custGeom>
            <a:avLst/>
            <a:gdLst>
              <a:gd name="connsiteX0" fmla="*/ 0 w 3425588"/>
              <a:gd name="connsiteY0" fmla="*/ 2504575 h 2504575"/>
              <a:gd name="connsiteX1" fmla="*/ 464024 w 3425588"/>
              <a:gd name="connsiteY1" fmla="*/ 47978 h 2504575"/>
              <a:gd name="connsiteX2" fmla="*/ 1678675 w 3425588"/>
              <a:gd name="connsiteY2" fmla="*/ 839548 h 2504575"/>
              <a:gd name="connsiteX3" fmla="*/ 2715905 w 3425588"/>
              <a:gd name="connsiteY3" fmla="*/ 375525 h 2504575"/>
              <a:gd name="connsiteX4" fmla="*/ 3425588 w 3425588"/>
              <a:gd name="connsiteY4" fmla="*/ 2026904 h 250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5588" h="2504575">
                <a:moveTo>
                  <a:pt x="0" y="2504575"/>
                </a:moveTo>
                <a:cubicBezTo>
                  <a:pt x="92122" y="1415028"/>
                  <a:pt x="184245" y="325482"/>
                  <a:pt x="464024" y="47978"/>
                </a:cubicBezTo>
                <a:cubicBezTo>
                  <a:pt x="743803" y="-229526"/>
                  <a:pt x="1303362" y="784957"/>
                  <a:pt x="1678675" y="839548"/>
                </a:cubicBezTo>
                <a:cubicBezTo>
                  <a:pt x="2053988" y="894139"/>
                  <a:pt x="2424753" y="177632"/>
                  <a:pt x="2715905" y="375525"/>
                </a:cubicBezTo>
                <a:cubicBezTo>
                  <a:pt x="3007057" y="573418"/>
                  <a:pt x="3216322" y="1300161"/>
                  <a:pt x="3425588" y="20269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66800" y="3352800"/>
            <a:ext cx="152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3352800"/>
            <a:ext cx="152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397758" y="3142397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397758" y="3142397"/>
            <a:ext cx="354842" cy="820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752600" y="3304358"/>
            <a:ext cx="26158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1778758" y="3352800"/>
            <a:ext cx="354842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133600" y="3619500"/>
            <a:ext cx="762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209800" y="3647258"/>
            <a:ext cx="226325" cy="581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436125" y="3484728"/>
            <a:ext cx="152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2588525" y="3552398"/>
            <a:ext cx="154676" cy="61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765946" y="3352800"/>
            <a:ext cx="152400" cy="81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2918346" y="3352800"/>
            <a:ext cx="129654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065059" y="3861463"/>
            <a:ext cx="76200" cy="376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3141260" y="3827628"/>
            <a:ext cx="135340" cy="51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76600" y="3552398"/>
            <a:ext cx="76200" cy="752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3352800" y="3595279"/>
            <a:ext cx="114300" cy="443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467100" y="3399714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3546712" y="3484728"/>
            <a:ext cx="263288" cy="753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066800" y="4238198"/>
            <a:ext cx="152400" cy="61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219200" y="4305300"/>
            <a:ext cx="51179" cy="47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295400" y="4171951"/>
            <a:ext cx="102358" cy="608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1397759" y="4170528"/>
            <a:ext cx="77336" cy="476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498979" y="4305300"/>
            <a:ext cx="76200" cy="37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575179" y="4343400"/>
            <a:ext cx="177421" cy="55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756012" y="4229100"/>
            <a:ext cx="76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1832212" y="4267201"/>
            <a:ext cx="152400" cy="58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001671" y="4561764"/>
            <a:ext cx="152400" cy="335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3 -  Satin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Stitches of equal length</a:t>
            </a:r>
          </a:p>
          <a:p>
            <a:r>
              <a:rPr lang="en-US" dirty="0" smtClean="0"/>
              <a:t>Stitched in same angled direction filling in space smoothly</a:t>
            </a:r>
          </a:p>
          <a:p>
            <a:r>
              <a:rPr lang="en-US" dirty="0" smtClean="0"/>
              <a:t>Has been referred to as ‘stem stitch’ </a:t>
            </a:r>
          </a:p>
          <a:p>
            <a:r>
              <a:rPr lang="en-US" dirty="0" err="1" smtClean="0"/>
              <a:t>Matsuhato</a:t>
            </a:r>
            <a:r>
              <a:rPr lang="en-US" dirty="0" smtClean="0"/>
              <a:t> calls this stitch ‘cord stitch’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410200" y="838200"/>
            <a:ext cx="1295400" cy="5638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597236" y="838200"/>
            <a:ext cx="1295400" cy="5638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597236" y="5651500"/>
            <a:ext cx="117764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90754" y="5346700"/>
            <a:ext cx="117764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  Rope Stitch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553568"/>
            <a:ext cx="4038600" cy="4525963"/>
          </a:xfrm>
        </p:spPr>
        <p:txBody>
          <a:bodyPr/>
          <a:lstStyle/>
          <a:p>
            <a:r>
              <a:rPr lang="en-US" dirty="0" smtClean="0"/>
              <a:t>Wide line</a:t>
            </a:r>
          </a:p>
          <a:p>
            <a:r>
              <a:rPr lang="en-US" dirty="0" smtClean="0"/>
              <a:t>Line padding and center pad can be used based on picture</a:t>
            </a:r>
          </a:p>
          <a:p>
            <a:r>
              <a:rPr lang="en-US" dirty="0" smtClean="0"/>
              <a:t>Then stitch over with Satin Stitch (or what </a:t>
            </a:r>
            <a:r>
              <a:rPr lang="en-US" dirty="0" err="1" smtClean="0"/>
              <a:t>Matsuhato</a:t>
            </a:r>
            <a:r>
              <a:rPr lang="en-US" dirty="0" smtClean="0"/>
              <a:t> calls Cord Stitch)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135554">
            <a:off x="2816082" y="1556410"/>
            <a:ext cx="95734" cy="4430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3b Inlay Stitch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553568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Lay a </a:t>
            </a:r>
            <a:r>
              <a:rPr lang="en-US" dirty="0" smtClean="0"/>
              <a:t>continuous </a:t>
            </a:r>
            <a:r>
              <a:rPr lang="en-US" dirty="0" smtClean="0"/>
              <a:t>length of </a:t>
            </a:r>
            <a:r>
              <a:rPr lang="en-US" dirty="0" smtClean="0"/>
              <a:t>un-pulled </a:t>
            </a:r>
            <a:r>
              <a:rPr lang="en-US" dirty="0" smtClean="0"/>
              <a:t>thread over line or in center of stem</a:t>
            </a:r>
          </a:p>
          <a:p>
            <a:r>
              <a:rPr lang="en-US" dirty="0" smtClean="0"/>
              <a:t>Can add ‘couching’ or temporary stitches to tack in place</a:t>
            </a:r>
          </a:p>
          <a:p>
            <a:r>
              <a:rPr lang="en-US" dirty="0" smtClean="0"/>
              <a:t>Then stitch over with Satin Stitch at an angle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15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93442" y="1711842"/>
            <a:ext cx="2113284" cy="2995418"/>
          </a:xfrm>
          <a:custGeom>
            <a:avLst/>
            <a:gdLst>
              <a:gd name="connsiteX0" fmla="*/ 8037 w 2113284"/>
              <a:gd name="connsiteY0" fmla="*/ 0 h 2995418"/>
              <a:gd name="connsiteX1" fmla="*/ 50567 w 2113284"/>
              <a:gd name="connsiteY1" fmla="*/ 414670 h 2995418"/>
              <a:gd name="connsiteX2" fmla="*/ 390809 w 2113284"/>
              <a:gd name="connsiteY2" fmla="*/ 584791 h 2995418"/>
              <a:gd name="connsiteX3" fmla="*/ 1007498 w 2113284"/>
              <a:gd name="connsiteY3" fmla="*/ 1371600 h 2995418"/>
              <a:gd name="connsiteX4" fmla="*/ 327014 w 2113284"/>
              <a:gd name="connsiteY4" fmla="*/ 2679405 h 2995418"/>
              <a:gd name="connsiteX5" fmla="*/ 422707 w 2113284"/>
              <a:gd name="connsiteY5" fmla="*/ 2987749 h 2995418"/>
              <a:gd name="connsiteX6" fmla="*/ 1400902 w 2113284"/>
              <a:gd name="connsiteY6" fmla="*/ 2477386 h 2995418"/>
              <a:gd name="connsiteX7" fmla="*/ 1645451 w 2113284"/>
              <a:gd name="connsiteY7" fmla="*/ 2764465 h 2995418"/>
              <a:gd name="connsiteX8" fmla="*/ 2113284 w 2113284"/>
              <a:gd name="connsiteY8" fmla="*/ 2551814 h 299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4" h="2995418">
                <a:moveTo>
                  <a:pt x="8037" y="0"/>
                </a:moveTo>
                <a:cubicBezTo>
                  <a:pt x="-2596" y="158602"/>
                  <a:pt x="-13228" y="317205"/>
                  <a:pt x="50567" y="414670"/>
                </a:cubicBezTo>
                <a:cubicBezTo>
                  <a:pt x="114362" y="512135"/>
                  <a:pt x="231321" y="425303"/>
                  <a:pt x="390809" y="584791"/>
                </a:cubicBezTo>
                <a:cubicBezTo>
                  <a:pt x="550298" y="744279"/>
                  <a:pt x="1018130" y="1022498"/>
                  <a:pt x="1007498" y="1371600"/>
                </a:cubicBezTo>
                <a:cubicBezTo>
                  <a:pt x="996866" y="1720702"/>
                  <a:pt x="424479" y="2410047"/>
                  <a:pt x="327014" y="2679405"/>
                </a:cubicBezTo>
                <a:cubicBezTo>
                  <a:pt x="229549" y="2948763"/>
                  <a:pt x="243726" y="3021419"/>
                  <a:pt x="422707" y="2987749"/>
                </a:cubicBezTo>
                <a:cubicBezTo>
                  <a:pt x="601688" y="2954079"/>
                  <a:pt x="1197112" y="2514600"/>
                  <a:pt x="1400902" y="2477386"/>
                </a:cubicBezTo>
                <a:cubicBezTo>
                  <a:pt x="1604692" y="2440172"/>
                  <a:pt x="1526721" y="2752060"/>
                  <a:pt x="1645451" y="2764465"/>
                </a:cubicBezTo>
                <a:cubicBezTo>
                  <a:pt x="1764181" y="2776870"/>
                  <a:pt x="2035312" y="2597888"/>
                  <a:pt x="2113284" y="25518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4 -  Cord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Work one stitch (on an angle) </a:t>
            </a:r>
          </a:p>
          <a:p>
            <a:r>
              <a:rPr lang="en-US" dirty="0" smtClean="0"/>
              <a:t>Then go back 1/2 stitch to take the next stitch</a:t>
            </a:r>
          </a:p>
          <a:p>
            <a:r>
              <a:rPr lang="en-US" dirty="0" smtClean="0"/>
              <a:t>No space should be between the stitches</a:t>
            </a:r>
          </a:p>
          <a:p>
            <a:r>
              <a:rPr lang="en-US" dirty="0" smtClean="0"/>
              <a:t>They just make a thicker stitching line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41232" y="1958340"/>
            <a:ext cx="1814945" cy="3096510"/>
            <a:chOff x="1641232" y="1958340"/>
            <a:chExt cx="1814945" cy="309651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41232" y="195834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99140" y="223266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57048" y="250698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414956" y="278130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579076" y="305562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27214" y="332994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93469" y="3690165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45869" y="402268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98269" y="436905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  Modified</a:t>
            </a:r>
            <a:r>
              <a:rPr lang="en-US" baseline="0" dirty="0" smtClean="0"/>
              <a:t> </a:t>
            </a:r>
            <a:r>
              <a:rPr lang="en-US" dirty="0" smtClean="0"/>
              <a:t>Cord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Same as Cord Stitch</a:t>
            </a:r>
          </a:p>
          <a:p>
            <a:r>
              <a:rPr lang="en-US" dirty="0" smtClean="0"/>
              <a:t>Except to back 2/3 stitch </a:t>
            </a:r>
          </a:p>
          <a:p>
            <a:r>
              <a:rPr lang="en-US" dirty="0" smtClean="0"/>
              <a:t>Notice the resulting line is thicker due to the alignment of 3 stitches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41232" y="1958340"/>
            <a:ext cx="1288466" cy="1918866"/>
            <a:chOff x="1641232" y="1958340"/>
            <a:chExt cx="1288466" cy="191886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41232" y="195834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29865" y="2107965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18498" y="2285300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93276" y="2462635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22230" y="2604632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409619" y="2750115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494879" y="2888665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96123" y="3068085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671790" y="3191406"/>
              <a:ext cx="257908" cy="685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17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  Curved</a:t>
            </a:r>
            <a:r>
              <a:rPr lang="en-US" baseline="0" dirty="0" smtClean="0"/>
              <a:t> </a:t>
            </a:r>
            <a:r>
              <a:rPr lang="en-US" dirty="0" smtClean="0"/>
              <a:t>Cord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Same as Cord Stitch</a:t>
            </a:r>
          </a:p>
          <a:p>
            <a:r>
              <a:rPr lang="en-US" dirty="0" smtClean="0"/>
              <a:t>Stitches and angle will change based on shape</a:t>
            </a:r>
          </a:p>
          <a:p>
            <a:r>
              <a:rPr lang="en-US" dirty="0" smtClean="0"/>
              <a:t>Stay consistent with return stitch length</a:t>
            </a:r>
          </a:p>
        </p:txBody>
      </p:sp>
      <p:sp>
        <p:nvSpPr>
          <p:cNvPr id="5" name="Arc 4"/>
          <p:cNvSpPr/>
          <p:nvPr/>
        </p:nvSpPr>
        <p:spPr>
          <a:xfrm>
            <a:off x="-304800" y="2057400"/>
            <a:ext cx="3276600" cy="3581400"/>
          </a:xfrm>
          <a:prstGeom prst="arc">
            <a:avLst>
              <a:gd name="adj1" fmla="val 16200000"/>
              <a:gd name="adj2" fmla="val 31665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  Toss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Modification of a cord stitch</a:t>
            </a:r>
          </a:p>
          <a:p>
            <a:r>
              <a:rPr lang="en-US" dirty="0" smtClean="0"/>
              <a:t>Stitches are longer and more irregular</a:t>
            </a:r>
          </a:p>
          <a:p>
            <a:r>
              <a:rPr lang="en-US" dirty="0" smtClean="0"/>
              <a:t>Start first stitch about ½ to ¾ inch above the edge of the design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stitch is forward most of the way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is a shorter back stitch</a:t>
            </a:r>
          </a:p>
          <a:p>
            <a:r>
              <a:rPr lang="en-US" dirty="0" smtClean="0"/>
              <a:t>Creates an uneven surface and rows will actually blend into each other on the neck of the Blue Heron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219200" cy="382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25189"/>
              </p:ext>
            </p:extLst>
          </p:nvPr>
        </p:nvGraphicFramePr>
        <p:xfrm>
          <a:off x="914400" y="914400"/>
          <a:ext cx="7315200" cy="56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Stitch / Technique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Variation  / Extension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 Running</a:t>
                      </a:r>
                      <a:r>
                        <a:rPr lang="en-US" sz="1600" baseline="0" dirty="0" smtClean="0"/>
                        <a:t>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a) Irregular Running Stitch</a:t>
                      </a:r>
                    </a:p>
                    <a:p>
                      <a:r>
                        <a:rPr lang="en-US" sz="1600" dirty="0" smtClean="0"/>
                        <a:t>b) Short</a:t>
                      </a:r>
                      <a:r>
                        <a:rPr lang="en-US" sz="1600" baseline="0" dirty="0" smtClean="0"/>
                        <a:t> Running Stitch &amp; Curve Stitch</a:t>
                      </a:r>
                    </a:p>
                    <a:p>
                      <a:r>
                        <a:rPr lang="en-US" sz="1600" dirty="0" smtClean="0"/>
                        <a:t>c) Outline Stitch</a:t>
                      </a:r>
                    </a:p>
                    <a:p>
                      <a:r>
                        <a:rPr lang="en-US" sz="1600" dirty="0" smtClean="0"/>
                        <a:t>d) Split Stitch</a:t>
                      </a:r>
                    </a:p>
                    <a:p>
                      <a:r>
                        <a:rPr lang="en-US" sz="1600" dirty="0" smtClean="0"/>
                        <a:t>e) Seaming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 Wedge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a) Mountain</a:t>
                      </a:r>
                      <a:r>
                        <a:rPr lang="en-US" sz="1600" baseline="0" dirty="0" smtClean="0"/>
                        <a:t> Stitch &amp; Zig-</a:t>
                      </a:r>
                      <a:r>
                        <a:rPr lang="en-US" sz="1600" baseline="0" dirty="0" err="1" smtClean="0"/>
                        <a:t>Zag</a:t>
                      </a:r>
                      <a:r>
                        <a:rPr lang="en-US" sz="1600" baseline="0" dirty="0" smtClean="0"/>
                        <a:t> Stitch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r>
                        <a:rPr lang="en-US" sz="1600" baseline="0" dirty="0" smtClean="0"/>
                        <a:t>  Satin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1600" dirty="0" smtClean="0"/>
                        <a:t>Rope Stitch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1600" dirty="0" smtClean="0"/>
                        <a:t>Inlay Stitch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  Cord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a) Modified Cord Stitch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b)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Curved Cord</a:t>
                      </a:r>
                      <a:r>
                        <a:rPr lang="en-US" sz="1600" baseline="0" dirty="0" smtClean="0"/>
                        <a:t> Stitch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c) Toss Stitch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  Padding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a) Line Padding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  Blending &amp; Stitch and Clip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a) Row Blending</a:t>
                      </a:r>
                    </a:p>
                    <a:p>
                      <a:r>
                        <a:rPr lang="en-US" sz="1600" dirty="0" smtClean="0"/>
                        <a:t>b) Flower Petals</a:t>
                      </a:r>
                    </a:p>
                    <a:p>
                      <a:r>
                        <a:rPr lang="en-US" sz="1600" dirty="0" smtClean="0"/>
                        <a:t>c) Leaves</a:t>
                      </a:r>
                    </a:p>
                    <a:p>
                      <a:r>
                        <a:rPr lang="en-US" sz="1600" dirty="0" smtClean="0"/>
                        <a:t>d)</a:t>
                      </a:r>
                      <a:r>
                        <a:rPr lang="en-US" sz="1600" baseline="0" dirty="0" smtClean="0"/>
                        <a:t> Overlay Stitch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 Leaf Veins</a:t>
                      </a:r>
                      <a:r>
                        <a:rPr lang="en-US" sz="1600" baseline="0" dirty="0" smtClean="0"/>
                        <a:t> and Tips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  Grass</a:t>
                      </a:r>
                      <a:r>
                        <a:rPr lang="en-US" sz="1600" baseline="0" dirty="0" smtClean="0"/>
                        <a:t> Stitch &amp; Clusters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5 - 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Standard uses are flower petals and leaves where they fold over and flower buds</a:t>
            </a:r>
          </a:p>
          <a:p>
            <a:r>
              <a:rPr lang="en-US" dirty="0" smtClean="0"/>
              <a:t>Also where picture looks like it is ‘thicker’ or ready to burst</a:t>
            </a:r>
          </a:p>
          <a:p>
            <a:r>
              <a:rPr lang="en-US" dirty="0" smtClean="0"/>
              <a:t>Maybe worked as single or multiple color</a:t>
            </a:r>
          </a:p>
          <a:p>
            <a:r>
              <a:rPr lang="en-US" dirty="0" smtClean="0"/>
              <a:t>Under layer stitches worked in opposite direction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2433161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5a  Line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Technique that can be used to smooth edges and cover ‘blue lines’</a:t>
            </a:r>
          </a:p>
          <a:p>
            <a:r>
              <a:rPr lang="en-US" dirty="0" smtClean="0"/>
              <a:t>Tiny stitches are placed just ‘outside’ the pattern line and scratched down to be close to the canvas</a:t>
            </a:r>
          </a:p>
          <a:p>
            <a:r>
              <a:rPr lang="en-US" dirty="0" smtClean="0"/>
              <a:t>Then covered by other stitches in the opposite direction</a:t>
            </a:r>
          </a:p>
          <a:p>
            <a:r>
              <a:rPr lang="en-US" dirty="0" smtClean="0"/>
              <a:t>Not a </a:t>
            </a:r>
            <a:r>
              <a:rPr lang="en-US" dirty="0" err="1" smtClean="0"/>
              <a:t>Matsuhato</a:t>
            </a:r>
            <a:r>
              <a:rPr lang="en-US" dirty="0" smtClean="0"/>
              <a:t> technique</a:t>
            </a:r>
          </a:p>
          <a:p>
            <a:r>
              <a:rPr lang="en-US" dirty="0" smtClean="0"/>
              <a:t>Good for beginners to use to improve edges of flower petals, leaves, etc.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9230">
            <a:off x="4730960" y="2494058"/>
            <a:ext cx="2433161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21560" y="2494058"/>
            <a:ext cx="22598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6448" y="1371600"/>
            <a:ext cx="2733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line pad the edge</a:t>
            </a:r>
          </a:p>
          <a:p>
            <a:r>
              <a:rPr lang="en-US" dirty="0" smtClean="0"/>
              <a:t>Of the petal fold before</a:t>
            </a:r>
          </a:p>
          <a:p>
            <a:r>
              <a:rPr lang="en-US" dirty="0" smtClean="0"/>
              <a:t>Adding the satin stitches to</a:t>
            </a:r>
          </a:p>
          <a:p>
            <a:r>
              <a:rPr lang="en-US" dirty="0" smtClean="0"/>
              <a:t>Fill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6 -  Blending &amp; Clip and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Stitch area with long and short running stitches</a:t>
            </a:r>
          </a:p>
          <a:p>
            <a:r>
              <a:rPr lang="en-US" dirty="0" smtClean="0"/>
              <a:t>Middle color can blend into both the darkest and lightest colors</a:t>
            </a:r>
          </a:p>
          <a:p>
            <a:r>
              <a:rPr lang="en-US" dirty="0" smtClean="0"/>
              <a:t>Dark color should NOT blend to the lightest nor the lightest in to the darkest color</a:t>
            </a:r>
          </a:p>
          <a:p>
            <a:r>
              <a:rPr lang="en-US" dirty="0" smtClean="0"/>
              <a:t>Stitch and clip to cover holes if necessary and to smooth blending.</a:t>
            </a:r>
          </a:p>
          <a:p>
            <a:r>
              <a:rPr lang="en-US" dirty="0" smtClean="0"/>
              <a:t>Blending is used in lots of pictures for flower petals, leaves, bamboo, branches, mountains, clouds, </a:t>
            </a:r>
            <a:r>
              <a:rPr lang="en-US" dirty="0" err="1" smtClean="0"/>
              <a:t>skys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 rot="20978560">
            <a:off x="897799" y="1787323"/>
            <a:ext cx="2834490" cy="30110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15110" y="1651025"/>
            <a:ext cx="2442374" cy="1733019"/>
          </a:xfrm>
          <a:custGeom>
            <a:avLst/>
            <a:gdLst>
              <a:gd name="connsiteX0" fmla="*/ 444 w 2442374"/>
              <a:gd name="connsiteY0" fmla="*/ 1551709 h 1733019"/>
              <a:gd name="connsiteX1" fmla="*/ 28153 w 2442374"/>
              <a:gd name="connsiteY1" fmla="*/ 955964 h 1733019"/>
              <a:gd name="connsiteX2" fmla="*/ 180553 w 2442374"/>
              <a:gd name="connsiteY2" fmla="*/ 1482436 h 1733019"/>
              <a:gd name="connsiteX3" fmla="*/ 180553 w 2442374"/>
              <a:gd name="connsiteY3" fmla="*/ 1080655 h 1733019"/>
              <a:gd name="connsiteX4" fmla="*/ 374516 w 2442374"/>
              <a:gd name="connsiteY4" fmla="*/ 1316182 h 1733019"/>
              <a:gd name="connsiteX5" fmla="*/ 332953 w 2442374"/>
              <a:gd name="connsiteY5" fmla="*/ 637309 h 1733019"/>
              <a:gd name="connsiteX6" fmla="*/ 596189 w 2442374"/>
              <a:gd name="connsiteY6" fmla="*/ 1731818 h 1733019"/>
              <a:gd name="connsiteX7" fmla="*/ 513062 w 2442374"/>
              <a:gd name="connsiteY7" fmla="*/ 858982 h 1733019"/>
              <a:gd name="connsiteX8" fmla="*/ 651607 w 2442374"/>
              <a:gd name="connsiteY8" fmla="*/ 1233055 h 1733019"/>
              <a:gd name="connsiteX9" fmla="*/ 623898 w 2442374"/>
              <a:gd name="connsiteY9" fmla="*/ 637309 h 1733019"/>
              <a:gd name="connsiteX10" fmla="*/ 887134 w 2442374"/>
              <a:gd name="connsiteY10" fmla="*/ 1537855 h 1733019"/>
              <a:gd name="connsiteX11" fmla="*/ 859425 w 2442374"/>
              <a:gd name="connsiteY11" fmla="*/ 443345 h 1733019"/>
              <a:gd name="connsiteX12" fmla="*/ 1164225 w 2442374"/>
              <a:gd name="connsiteY12" fmla="*/ 1440873 h 1733019"/>
              <a:gd name="connsiteX13" fmla="*/ 1136516 w 2442374"/>
              <a:gd name="connsiteY13" fmla="*/ 651164 h 1733019"/>
              <a:gd name="connsiteX14" fmla="*/ 1358189 w 2442374"/>
              <a:gd name="connsiteY14" fmla="*/ 1108364 h 1733019"/>
              <a:gd name="connsiteX15" fmla="*/ 1316625 w 2442374"/>
              <a:gd name="connsiteY15" fmla="*/ 457200 h 1733019"/>
              <a:gd name="connsiteX16" fmla="*/ 1566007 w 2442374"/>
              <a:gd name="connsiteY16" fmla="*/ 831273 h 1733019"/>
              <a:gd name="connsiteX17" fmla="*/ 1524444 w 2442374"/>
              <a:gd name="connsiteY17" fmla="*/ 318655 h 1733019"/>
              <a:gd name="connsiteX18" fmla="*/ 1649134 w 2442374"/>
              <a:gd name="connsiteY18" fmla="*/ 734291 h 1733019"/>
              <a:gd name="connsiteX19" fmla="*/ 1649134 w 2442374"/>
              <a:gd name="connsiteY19" fmla="*/ 360218 h 1733019"/>
              <a:gd name="connsiteX20" fmla="*/ 2092480 w 2442374"/>
              <a:gd name="connsiteY20" fmla="*/ 983673 h 1733019"/>
              <a:gd name="connsiteX21" fmla="*/ 1801534 w 2442374"/>
              <a:gd name="connsiteY21" fmla="*/ 221673 h 1733019"/>
              <a:gd name="connsiteX22" fmla="*/ 2078625 w 2442374"/>
              <a:gd name="connsiteY22" fmla="*/ 637309 h 1733019"/>
              <a:gd name="connsiteX23" fmla="*/ 2023207 w 2442374"/>
              <a:gd name="connsiteY23" fmla="*/ 138545 h 1733019"/>
              <a:gd name="connsiteX24" fmla="*/ 2189462 w 2442374"/>
              <a:gd name="connsiteY24" fmla="*/ 484909 h 1733019"/>
              <a:gd name="connsiteX25" fmla="*/ 2147898 w 2442374"/>
              <a:gd name="connsiteY25" fmla="*/ 138545 h 1733019"/>
              <a:gd name="connsiteX26" fmla="*/ 2286444 w 2442374"/>
              <a:gd name="connsiteY26" fmla="*/ 304800 h 1733019"/>
              <a:gd name="connsiteX27" fmla="*/ 2286444 w 2442374"/>
              <a:gd name="connsiteY27" fmla="*/ 13855 h 1733019"/>
              <a:gd name="connsiteX28" fmla="*/ 2438844 w 2442374"/>
              <a:gd name="connsiteY28" fmla="*/ 415636 h 1733019"/>
              <a:gd name="connsiteX29" fmla="*/ 2397280 w 2442374"/>
              <a:gd name="connsiteY29" fmla="*/ 0 h 1733019"/>
              <a:gd name="connsiteX30" fmla="*/ 2397280 w 2442374"/>
              <a:gd name="connsiteY30" fmla="*/ 0 h 1733019"/>
              <a:gd name="connsiteX31" fmla="*/ 2424989 w 2442374"/>
              <a:gd name="connsiteY31" fmla="*/ 263236 h 173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42374" h="1733019">
                <a:moveTo>
                  <a:pt x="444" y="1551709"/>
                </a:moveTo>
                <a:cubicBezTo>
                  <a:pt x="-711" y="1259609"/>
                  <a:pt x="-1865" y="967509"/>
                  <a:pt x="28153" y="955964"/>
                </a:cubicBezTo>
                <a:cubicBezTo>
                  <a:pt x="58171" y="944419"/>
                  <a:pt x="155153" y="1461654"/>
                  <a:pt x="180553" y="1482436"/>
                </a:cubicBezTo>
                <a:cubicBezTo>
                  <a:pt x="205953" y="1503218"/>
                  <a:pt x="148226" y="1108364"/>
                  <a:pt x="180553" y="1080655"/>
                </a:cubicBezTo>
                <a:cubicBezTo>
                  <a:pt x="212880" y="1052946"/>
                  <a:pt x="349116" y="1390073"/>
                  <a:pt x="374516" y="1316182"/>
                </a:cubicBezTo>
                <a:cubicBezTo>
                  <a:pt x="399916" y="1242291"/>
                  <a:pt x="296008" y="568037"/>
                  <a:pt x="332953" y="637309"/>
                </a:cubicBezTo>
                <a:cubicBezTo>
                  <a:pt x="369898" y="706581"/>
                  <a:pt x="566171" y="1694873"/>
                  <a:pt x="596189" y="1731818"/>
                </a:cubicBezTo>
                <a:cubicBezTo>
                  <a:pt x="626207" y="1768763"/>
                  <a:pt x="503826" y="942109"/>
                  <a:pt x="513062" y="858982"/>
                </a:cubicBezTo>
                <a:cubicBezTo>
                  <a:pt x="522298" y="775855"/>
                  <a:pt x="633134" y="1270000"/>
                  <a:pt x="651607" y="1233055"/>
                </a:cubicBezTo>
                <a:cubicBezTo>
                  <a:pt x="670080" y="1196110"/>
                  <a:pt x="584644" y="586509"/>
                  <a:pt x="623898" y="637309"/>
                </a:cubicBezTo>
                <a:cubicBezTo>
                  <a:pt x="663152" y="688109"/>
                  <a:pt x="847879" y="1570182"/>
                  <a:pt x="887134" y="1537855"/>
                </a:cubicBezTo>
                <a:cubicBezTo>
                  <a:pt x="926389" y="1505528"/>
                  <a:pt x="813243" y="459509"/>
                  <a:pt x="859425" y="443345"/>
                </a:cubicBezTo>
                <a:cubicBezTo>
                  <a:pt x="905607" y="427181"/>
                  <a:pt x="1118043" y="1406236"/>
                  <a:pt x="1164225" y="1440873"/>
                </a:cubicBezTo>
                <a:cubicBezTo>
                  <a:pt x="1210407" y="1475509"/>
                  <a:pt x="1104189" y="706582"/>
                  <a:pt x="1136516" y="651164"/>
                </a:cubicBezTo>
                <a:cubicBezTo>
                  <a:pt x="1168843" y="595746"/>
                  <a:pt x="1328171" y="1140691"/>
                  <a:pt x="1358189" y="1108364"/>
                </a:cubicBezTo>
                <a:cubicBezTo>
                  <a:pt x="1388207" y="1076037"/>
                  <a:pt x="1281989" y="503382"/>
                  <a:pt x="1316625" y="457200"/>
                </a:cubicBezTo>
                <a:cubicBezTo>
                  <a:pt x="1351261" y="411018"/>
                  <a:pt x="1531371" y="854364"/>
                  <a:pt x="1566007" y="831273"/>
                </a:cubicBezTo>
                <a:cubicBezTo>
                  <a:pt x="1600643" y="808182"/>
                  <a:pt x="1510589" y="334819"/>
                  <a:pt x="1524444" y="318655"/>
                </a:cubicBezTo>
                <a:cubicBezTo>
                  <a:pt x="1538299" y="302491"/>
                  <a:pt x="1628352" y="727364"/>
                  <a:pt x="1649134" y="734291"/>
                </a:cubicBezTo>
                <a:cubicBezTo>
                  <a:pt x="1669916" y="741218"/>
                  <a:pt x="1575243" y="318654"/>
                  <a:pt x="1649134" y="360218"/>
                </a:cubicBezTo>
                <a:cubicBezTo>
                  <a:pt x="1723025" y="401782"/>
                  <a:pt x="2067080" y="1006764"/>
                  <a:pt x="2092480" y="983673"/>
                </a:cubicBezTo>
                <a:cubicBezTo>
                  <a:pt x="2117880" y="960582"/>
                  <a:pt x="1803843" y="279400"/>
                  <a:pt x="1801534" y="221673"/>
                </a:cubicBezTo>
                <a:cubicBezTo>
                  <a:pt x="1799225" y="163946"/>
                  <a:pt x="2041679" y="651164"/>
                  <a:pt x="2078625" y="637309"/>
                </a:cubicBezTo>
                <a:cubicBezTo>
                  <a:pt x="2115571" y="623454"/>
                  <a:pt x="2004734" y="163945"/>
                  <a:pt x="2023207" y="138545"/>
                </a:cubicBezTo>
                <a:cubicBezTo>
                  <a:pt x="2041680" y="113145"/>
                  <a:pt x="2168680" y="484909"/>
                  <a:pt x="2189462" y="484909"/>
                </a:cubicBezTo>
                <a:cubicBezTo>
                  <a:pt x="2210244" y="484909"/>
                  <a:pt x="2131734" y="168563"/>
                  <a:pt x="2147898" y="138545"/>
                </a:cubicBezTo>
                <a:cubicBezTo>
                  <a:pt x="2164062" y="108527"/>
                  <a:pt x="2263353" y="325582"/>
                  <a:pt x="2286444" y="304800"/>
                </a:cubicBezTo>
                <a:cubicBezTo>
                  <a:pt x="2309535" y="284018"/>
                  <a:pt x="2261044" y="-4618"/>
                  <a:pt x="2286444" y="13855"/>
                </a:cubicBezTo>
                <a:cubicBezTo>
                  <a:pt x="2311844" y="32328"/>
                  <a:pt x="2420371" y="417945"/>
                  <a:pt x="2438844" y="415636"/>
                </a:cubicBezTo>
                <a:cubicBezTo>
                  <a:pt x="2457317" y="413327"/>
                  <a:pt x="2397280" y="0"/>
                  <a:pt x="2397280" y="0"/>
                </a:cubicBezTo>
                <a:lnTo>
                  <a:pt x="2397280" y="0"/>
                </a:lnTo>
                <a:lnTo>
                  <a:pt x="2424989" y="263236"/>
                </a:ln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338792">
            <a:off x="1181681" y="2797182"/>
            <a:ext cx="2442374" cy="1733019"/>
          </a:xfrm>
          <a:custGeom>
            <a:avLst/>
            <a:gdLst>
              <a:gd name="connsiteX0" fmla="*/ 444 w 2442374"/>
              <a:gd name="connsiteY0" fmla="*/ 1551709 h 1733019"/>
              <a:gd name="connsiteX1" fmla="*/ 28153 w 2442374"/>
              <a:gd name="connsiteY1" fmla="*/ 955964 h 1733019"/>
              <a:gd name="connsiteX2" fmla="*/ 180553 w 2442374"/>
              <a:gd name="connsiteY2" fmla="*/ 1482436 h 1733019"/>
              <a:gd name="connsiteX3" fmla="*/ 180553 w 2442374"/>
              <a:gd name="connsiteY3" fmla="*/ 1080655 h 1733019"/>
              <a:gd name="connsiteX4" fmla="*/ 374516 w 2442374"/>
              <a:gd name="connsiteY4" fmla="*/ 1316182 h 1733019"/>
              <a:gd name="connsiteX5" fmla="*/ 332953 w 2442374"/>
              <a:gd name="connsiteY5" fmla="*/ 637309 h 1733019"/>
              <a:gd name="connsiteX6" fmla="*/ 596189 w 2442374"/>
              <a:gd name="connsiteY6" fmla="*/ 1731818 h 1733019"/>
              <a:gd name="connsiteX7" fmla="*/ 513062 w 2442374"/>
              <a:gd name="connsiteY7" fmla="*/ 858982 h 1733019"/>
              <a:gd name="connsiteX8" fmla="*/ 651607 w 2442374"/>
              <a:gd name="connsiteY8" fmla="*/ 1233055 h 1733019"/>
              <a:gd name="connsiteX9" fmla="*/ 623898 w 2442374"/>
              <a:gd name="connsiteY9" fmla="*/ 637309 h 1733019"/>
              <a:gd name="connsiteX10" fmla="*/ 887134 w 2442374"/>
              <a:gd name="connsiteY10" fmla="*/ 1537855 h 1733019"/>
              <a:gd name="connsiteX11" fmla="*/ 859425 w 2442374"/>
              <a:gd name="connsiteY11" fmla="*/ 443345 h 1733019"/>
              <a:gd name="connsiteX12" fmla="*/ 1164225 w 2442374"/>
              <a:gd name="connsiteY12" fmla="*/ 1440873 h 1733019"/>
              <a:gd name="connsiteX13" fmla="*/ 1136516 w 2442374"/>
              <a:gd name="connsiteY13" fmla="*/ 651164 h 1733019"/>
              <a:gd name="connsiteX14" fmla="*/ 1358189 w 2442374"/>
              <a:gd name="connsiteY14" fmla="*/ 1108364 h 1733019"/>
              <a:gd name="connsiteX15" fmla="*/ 1316625 w 2442374"/>
              <a:gd name="connsiteY15" fmla="*/ 457200 h 1733019"/>
              <a:gd name="connsiteX16" fmla="*/ 1566007 w 2442374"/>
              <a:gd name="connsiteY16" fmla="*/ 831273 h 1733019"/>
              <a:gd name="connsiteX17" fmla="*/ 1524444 w 2442374"/>
              <a:gd name="connsiteY17" fmla="*/ 318655 h 1733019"/>
              <a:gd name="connsiteX18" fmla="*/ 1649134 w 2442374"/>
              <a:gd name="connsiteY18" fmla="*/ 734291 h 1733019"/>
              <a:gd name="connsiteX19" fmla="*/ 1649134 w 2442374"/>
              <a:gd name="connsiteY19" fmla="*/ 360218 h 1733019"/>
              <a:gd name="connsiteX20" fmla="*/ 2092480 w 2442374"/>
              <a:gd name="connsiteY20" fmla="*/ 983673 h 1733019"/>
              <a:gd name="connsiteX21" fmla="*/ 1801534 w 2442374"/>
              <a:gd name="connsiteY21" fmla="*/ 221673 h 1733019"/>
              <a:gd name="connsiteX22" fmla="*/ 2078625 w 2442374"/>
              <a:gd name="connsiteY22" fmla="*/ 637309 h 1733019"/>
              <a:gd name="connsiteX23" fmla="*/ 2023207 w 2442374"/>
              <a:gd name="connsiteY23" fmla="*/ 138545 h 1733019"/>
              <a:gd name="connsiteX24" fmla="*/ 2189462 w 2442374"/>
              <a:gd name="connsiteY24" fmla="*/ 484909 h 1733019"/>
              <a:gd name="connsiteX25" fmla="*/ 2147898 w 2442374"/>
              <a:gd name="connsiteY25" fmla="*/ 138545 h 1733019"/>
              <a:gd name="connsiteX26" fmla="*/ 2286444 w 2442374"/>
              <a:gd name="connsiteY26" fmla="*/ 304800 h 1733019"/>
              <a:gd name="connsiteX27" fmla="*/ 2286444 w 2442374"/>
              <a:gd name="connsiteY27" fmla="*/ 13855 h 1733019"/>
              <a:gd name="connsiteX28" fmla="*/ 2438844 w 2442374"/>
              <a:gd name="connsiteY28" fmla="*/ 415636 h 1733019"/>
              <a:gd name="connsiteX29" fmla="*/ 2397280 w 2442374"/>
              <a:gd name="connsiteY29" fmla="*/ 0 h 1733019"/>
              <a:gd name="connsiteX30" fmla="*/ 2397280 w 2442374"/>
              <a:gd name="connsiteY30" fmla="*/ 0 h 1733019"/>
              <a:gd name="connsiteX31" fmla="*/ 2424989 w 2442374"/>
              <a:gd name="connsiteY31" fmla="*/ 263236 h 173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42374" h="1733019">
                <a:moveTo>
                  <a:pt x="444" y="1551709"/>
                </a:moveTo>
                <a:cubicBezTo>
                  <a:pt x="-711" y="1259609"/>
                  <a:pt x="-1865" y="967509"/>
                  <a:pt x="28153" y="955964"/>
                </a:cubicBezTo>
                <a:cubicBezTo>
                  <a:pt x="58171" y="944419"/>
                  <a:pt x="155153" y="1461654"/>
                  <a:pt x="180553" y="1482436"/>
                </a:cubicBezTo>
                <a:cubicBezTo>
                  <a:pt x="205953" y="1503218"/>
                  <a:pt x="148226" y="1108364"/>
                  <a:pt x="180553" y="1080655"/>
                </a:cubicBezTo>
                <a:cubicBezTo>
                  <a:pt x="212880" y="1052946"/>
                  <a:pt x="349116" y="1390073"/>
                  <a:pt x="374516" y="1316182"/>
                </a:cubicBezTo>
                <a:cubicBezTo>
                  <a:pt x="399916" y="1242291"/>
                  <a:pt x="296008" y="568037"/>
                  <a:pt x="332953" y="637309"/>
                </a:cubicBezTo>
                <a:cubicBezTo>
                  <a:pt x="369898" y="706581"/>
                  <a:pt x="566171" y="1694873"/>
                  <a:pt x="596189" y="1731818"/>
                </a:cubicBezTo>
                <a:cubicBezTo>
                  <a:pt x="626207" y="1768763"/>
                  <a:pt x="503826" y="942109"/>
                  <a:pt x="513062" y="858982"/>
                </a:cubicBezTo>
                <a:cubicBezTo>
                  <a:pt x="522298" y="775855"/>
                  <a:pt x="633134" y="1270000"/>
                  <a:pt x="651607" y="1233055"/>
                </a:cubicBezTo>
                <a:cubicBezTo>
                  <a:pt x="670080" y="1196110"/>
                  <a:pt x="584644" y="586509"/>
                  <a:pt x="623898" y="637309"/>
                </a:cubicBezTo>
                <a:cubicBezTo>
                  <a:pt x="663152" y="688109"/>
                  <a:pt x="847879" y="1570182"/>
                  <a:pt x="887134" y="1537855"/>
                </a:cubicBezTo>
                <a:cubicBezTo>
                  <a:pt x="926389" y="1505528"/>
                  <a:pt x="813243" y="459509"/>
                  <a:pt x="859425" y="443345"/>
                </a:cubicBezTo>
                <a:cubicBezTo>
                  <a:pt x="905607" y="427181"/>
                  <a:pt x="1118043" y="1406236"/>
                  <a:pt x="1164225" y="1440873"/>
                </a:cubicBezTo>
                <a:cubicBezTo>
                  <a:pt x="1210407" y="1475509"/>
                  <a:pt x="1104189" y="706582"/>
                  <a:pt x="1136516" y="651164"/>
                </a:cubicBezTo>
                <a:cubicBezTo>
                  <a:pt x="1168843" y="595746"/>
                  <a:pt x="1328171" y="1140691"/>
                  <a:pt x="1358189" y="1108364"/>
                </a:cubicBezTo>
                <a:cubicBezTo>
                  <a:pt x="1388207" y="1076037"/>
                  <a:pt x="1281989" y="503382"/>
                  <a:pt x="1316625" y="457200"/>
                </a:cubicBezTo>
                <a:cubicBezTo>
                  <a:pt x="1351261" y="411018"/>
                  <a:pt x="1531371" y="854364"/>
                  <a:pt x="1566007" y="831273"/>
                </a:cubicBezTo>
                <a:cubicBezTo>
                  <a:pt x="1600643" y="808182"/>
                  <a:pt x="1510589" y="334819"/>
                  <a:pt x="1524444" y="318655"/>
                </a:cubicBezTo>
                <a:cubicBezTo>
                  <a:pt x="1538299" y="302491"/>
                  <a:pt x="1628352" y="727364"/>
                  <a:pt x="1649134" y="734291"/>
                </a:cubicBezTo>
                <a:cubicBezTo>
                  <a:pt x="1669916" y="741218"/>
                  <a:pt x="1575243" y="318654"/>
                  <a:pt x="1649134" y="360218"/>
                </a:cubicBezTo>
                <a:cubicBezTo>
                  <a:pt x="1723025" y="401782"/>
                  <a:pt x="2067080" y="1006764"/>
                  <a:pt x="2092480" y="983673"/>
                </a:cubicBezTo>
                <a:cubicBezTo>
                  <a:pt x="2117880" y="960582"/>
                  <a:pt x="1803843" y="279400"/>
                  <a:pt x="1801534" y="221673"/>
                </a:cubicBezTo>
                <a:cubicBezTo>
                  <a:pt x="1799225" y="163946"/>
                  <a:pt x="2041679" y="651164"/>
                  <a:pt x="2078625" y="637309"/>
                </a:cubicBezTo>
                <a:cubicBezTo>
                  <a:pt x="2115571" y="623454"/>
                  <a:pt x="2004734" y="163945"/>
                  <a:pt x="2023207" y="138545"/>
                </a:cubicBezTo>
                <a:cubicBezTo>
                  <a:pt x="2041680" y="113145"/>
                  <a:pt x="2168680" y="484909"/>
                  <a:pt x="2189462" y="484909"/>
                </a:cubicBezTo>
                <a:cubicBezTo>
                  <a:pt x="2210244" y="484909"/>
                  <a:pt x="2131734" y="168563"/>
                  <a:pt x="2147898" y="138545"/>
                </a:cubicBezTo>
                <a:cubicBezTo>
                  <a:pt x="2164062" y="108527"/>
                  <a:pt x="2263353" y="325582"/>
                  <a:pt x="2286444" y="304800"/>
                </a:cubicBezTo>
                <a:cubicBezTo>
                  <a:pt x="2309535" y="284018"/>
                  <a:pt x="2261044" y="-4618"/>
                  <a:pt x="2286444" y="13855"/>
                </a:cubicBezTo>
                <a:cubicBezTo>
                  <a:pt x="2311844" y="32328"/>
                  <a:pt x="2420371" y="417945"/>
                  <a:pt x="2438844" y="415636"/>
                </a:cubicBezTo>
                <a:cubicBezTo>
                  <a:pt x="2457317" y="413327"/>
                  <a:pt x="2397280" y="0"/>
                  <a:pt x="2397280" y="0"/>
                </a:cubicBezTo>
                <a:lnTo>
                  <a:pt x="2397280" y="0"/>
                </a:lnTo>
                <a:lnTo>
                  <a:pt x="2424989" y="263236"/>
                </a:ln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24818" y="5257800"/>
            <a:ext cx="4038600" cy="1295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Clip and stitch is another technique that can be used to introduce single stitch colors or to ‘hide’ a gap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6a -  Row Blending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5595"/>
            <a:ext cx="4038600" cy="25385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Primarily used in a sky or water to allow for gradual change in color</a:t>
            </a:r>
          </a:p>
          <a:p>
            <a:r>
              <a:rPr lang="en-US" sz="2000" dirty="0" smtClean="0"/>
              <a:t>Carefully remove a row that has already been stitched</a:t>
            </a:r>
          </a:p>
          <a:p>
            <a:r>
              <a:rPr lang="en-US" sz="2000" dirty="0" smtClean="0"/>
              <a:t>Replace with alternate color</a:t>
            </a:r>
          </a:p>
          <a:p>
            <a:r>
              <a:rPr lang="en-US" sz="2000" dirty="0" smtClean="0"/>
              <a:t>Care should be taken to ensure exact replacement of stitch 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29200" y="1387843"/>
            <a:ext cx="4038600" cy="38100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897799" y="1468333"/>
            <a:ext cx="2834490" cy="3011041"/>
            <a:chOff x="897799" y="1468333"/>
            <a:chExt cx="2834490" cy="3011041"/>
          </a:xfrm>
        </p:grpSpPr>
        <p:sp>
          <p:nvSpPr>
            <p:cNvPr id="5" name="Rectangle 4"/>
            <p:cNvSpPr/>
            <p:nvPr/>
          </p:nvSpPr>
          <p:spPr>
            <a:xfrm rot="20978560">
              <a:off x="897799" y="1468333"/>
              <a:ext cx="2834490" cy="30110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066800" y="1967010"/>
              <a:ext cx="21336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315044" y="2652810"/>
              <a:ext cx="1190156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219200" y="3567210"/>
              <a:ext cx="109584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23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6549" y="4876800"/>
            <a:ext cx="7771019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alternative approach is to end the stitch of one color and clip, then start the new color with initial stitch in the same hole as the prior color ended. </a:t>
            </a:r>
          </a:p>
          <a:p>
            <a:r>
              <a:rPr lang="en-US" sz="2000" dirty="0" smtClean="0"/>
              <a:t>Both the row blending and the alternative will give the same results.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6b  Flowers and Flower Petals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Flowers are stitched in a background to foreground sequence.  </a:t>
            </a:r>
          </a:p>
          <a:p>
            <a:r>
              <a:rPr lang="en-US" dirty="0" smtClean="0"/>
              <a:t>The very furthest back petal or leaf is stitched first</a:t>
            </a:r>
          </a:p>
          <a:p>
            <a:r>
              <a:rPr lang="en-US" dirty="0" smtClean="0"/>
              <a:t>Then the next furthest etc.</a:t>
            </a:r>
          </a:p>
          <a:p>
            <a:r>
              <a:rPr lang="en-US" dirty="0" err="1" smtClean="0"/>
              <a:t>Matsuhato</a:t>
            </a:r>
            <a:r>
              <a:rPr lang="en-US" dirty="0" smtClean="0"/>
              <a:t> does not ‘line pad’ petal edges but technique delivers for inexperienced stitches smooth edges and lack of ‘blue lines’ showing!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0158"/>
            <a:ext cx="1876425" cy="382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41837" y="2818287"/>
            <a:ext cx="1659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padding to</a:t>
            </a:r>
          </a:p>
          <a:p>
            <a:r>
              <a:rPr lang="en-US" dirty="0"/>
              <a:t>c</a:t>
            </a:r>
            <a:r>
              <a:rPr lang="en-US" dirty="0" smtClean="0"/>
              <a:t>ause petal fold</a:t>
            </a:r>
          </a:p>
          <a:p>
            <a:r>
              <a:rPr lang="en-US" dirty="0" smtClean="0"/>
              <a:t>To stand out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38400" y="3141452"/>
            <a:ext cx="381000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667000" cy="277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6c  Leaf Blending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84761"/>
            <a:ext cx="40386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Some leafs have no blending, others multiple shades</a:t>
            </a:r>
          </a:p>
          <a:p>
            <a:r>
              <a:rPr lang="en-US" sz="2400" dirty="0" smtClean="0"/>
              <a:t>Use wedge stitch to keep direction</a:t>
            </a:r>
            <a:endParaRPr lang="en-US" sz="2400" dirty="0"/>
          </a:p>
          <a:p>
            <a:r>
              <a:rPr lang="en-US" sz="2400" dirty="0" smtClean="0"/>
              <a:t>Watch Stitch Direction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2514600" cy="285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6d  Overlay Stitch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398241"/>
            <a:ext cx="4648200" cy="2649239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 of blending where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color is stitched over the initial color</a:t>
            </a:r>
          </a:p>
          <a:p>
            <a:r>
              <a:rPr lang="en-US" sz="2400" dirty="0" smtClean="0"/>
              <a:t>On the M245 Horses, many of the “blend lines” shown on the line drawing are not on the stamped canvas</a:t>
            </a:r>
          </a:p>
          <a:p>
            <a:pPr lvl="1"/>
            <a:r>
              <a:rPr lang="en-US" dirty="0" smtClean="0"/>
              <a:t>Use of overlay stitch adds muscle tone to the horses</a:t>
            </a:r>
          </a:p>
          <a:p>
            <a:r>
              <a:rPr lang="en-US" sz="2400" dirty="0" smtClean="0"/>
              <a:t>Other kits such as some mountain scenes use similar technique to provide additional depth to mountain surface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26</a:t>
            </a:fld>
            <a:endParaRPr lang="en-US"/>
          </a:p>
        </p:txBody>
      </p:sp>
      <p:sp>
        <p:nvSpPr>
          <p:cNvPr id="3" name="Heart 2"/>
          <p:cNvSpPr/>
          <p:nvPr/>
        </p:nvSpPr>
        <p:spPr>
          <a:xfrm>
            <a:off x="6096000" y="2590800"/>
            <a:ext cx="2057400" cy="1752600"/>
          </a:xfrm>
          <a:prstGeom prst="hear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617968" y="3094914"/>
            <a:ext cx="1087271" cy="744372"/>
            <a:chOff x="6400800" y="5037730"/>
            <a:chExt cx="1087271" cy="744372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6400800" y="5105400"/>
              <a:ext cx="152400" cy="6181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6553200" y="5172502"/>
              <a:ext cx="51179" cy="4746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629400" y="5039153"/>
              <a:ext cx="102358" cy="6080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6731759" y="5037730"/>
              <a:ext cx="77336" cy="4761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832979" y="5172502"/>
              <a:ext cx="76200" cy="370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909179" y="5210602"/>
              <a:ext cx="177421" cy="5561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7090012" y="5096302"/>
              <a:ext cx="7620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7166212" y="5134403"/>
              <a:ext cx="152400" cy="5891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335671" y="5428966"/>
              <a:ext cx="152400" cy="335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7 -  Leaf Tips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4038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Single pointed leaves end with a single stitch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38375"/>
            <a:ext cx="3264789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7a  Leaf 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Stitch vein using running stitch</a:t>
            </a:r>
          </a:p>
          <a:p>
            <a:r>
              <a:rPr lang="en-US" dirty="0" smtClean="0"/>
              <a:t>If you see the vein ‘on top’ of the leaf then stitch it after stitching the leaf</a:t>
            </a:r>
          </a:p>
          <a:p>
            <a:r>
              <a:rPr lang="en-US" dirty="0" smtClean="0"/>
              <a:t>If you see the vein ‘behind’ the leaf, then stitch it before stitching the leaf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58853" y="2156763"/>
            <a:ext cx="3146947" cy="3405837"/>
            <a:chOff x="5158853" y="2156763"/>
            <a:chExt cx="2593245" cy="2295579"/>
          </a:xfrm>
        </p:grpSpPr>
        <p:sp>
          <p:nvSpPr>
            <p:cNvPr id="5" name="Freeform 4"/>
            <p:cNvSpPr/>
            <p:nvPr/>
          </p:nvSpPr>
          <p:spPr>
            <a:xfrm>
              <a:off x="5158853" y="2156763"/>
              <a:ext cx="2593245" cy="2295579"/>
            </a:xfrm>
            <a:custGeom>
              <a:avLst/>
              <a:gdLst>
                <a:gd name="connsiteX0" fmla="*/ 0 w 2593245"/>
                <a:gd name="connsiteY0" fmla="*/ 2295579 h 2295579"/>
                <a:gd name="connsiteX1" fmla="*/ 300250 w 2593245"/>
                <a:gd name="connsiteY1" fmla="*/ 1886146 h 2295579"/>
                <a:gd name="connsiteX2" fmla="*/ 232012 w 2593245"/>
                <a:gd name="connsiteY2" fmla="*/ 644200 h 2295579"/>
                <a:gd name="connsiteX3" fmla="*/ 723331 w 2593245"/>
                <a:gd name="connsiteY3" fmla="*/ 1271997 h 2295579"/>
                <a:gd name="connsiteX4" fmla="*/ 627797 w 2593245"/>
                <a:gd name="connsiteY4" fmla="*/ 589608 h 2295579"/>
                <a:gd name="connsiteX5" fmla="*/ 1269242 w 2593245"/>
                <a:gd name="connsiteY5" fmla="*/ 712438 h 2295579"/>
                <a:gd name="connsiteX6" fmla="*/ 1296537 w 2593245"/>
                <a:gd name="connsiteY6" fmla="*/ 289358 h 2295579"/>
                <a:gd name="connsiteX7" fmla="*/ 1583140 w 2593245"/>
                <a:gd name="connsiteY7" fmla="*/ 657847 h 2295579"/>
                <a:gd name="connsiteX8" fmla="*/ 1665027 w 2593245"/>
                <a:gd name="connsiteY8" fmla="*/ 152880 h 2295579"/>
                <a:gd name="connsiteX9" fmla="*/ 1787856 w 2593245"/>
                <a:gd name="connsiteY9" fmla="*/ 589608 h 2295579"/>
                <a:gd name="connsiteX10" fmla="*/ 2006221 w 2593245"/>
                <a:gd name="connsiteY10" fmla="*/ 111937 h 2295579"/>
                <a:gd name="connsiteX11" fmla="*/ 1978925 w 2593245"/>
                <a:gd name="connsiteY11" fmla="*/ 466779 h 2295579"/>
                <a:gd name="connsiteX12" fmla="*/ 1978925 w 2593245"/>
                <a:gd name="connsiteY12" fmla="*/ 466779 h 2295579"/>
                <a:gd name="connsiteX13" fmla="*/ 2593074 w 2593245"/>
                <a:gd name="connsiteY13" fmla="*/ 2755 h 2295579"/>
                <a:gd name="connsiteX14" fmla="*/ 2047164 w 2593245"/>
                <a:gd name="connsiteY14" fmla="*/ 712438 h 2295579"/>
                <a:gd name="connsiteX15" fmla="*/ 2047164 w 2593245"/>
                <a:gd name="connsiteY15" fmla="*/ 712438 h 229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3245" h="2295579">
                  <a:moveTo>
                    <a:pt x="0" y="2295579"/>
                  </a:moveTo>
                  <a:cubicBezTo>
                    <a:pt x="130790" y="2228477"/>
                    <a:pt x="261581" y="2161376"/>
                    <a:pt x="300250" y="1886146"/>
                  </a:cubicBezTo>
                  <a:cubicBezTo>
                    <a:pt x="338919" y="1610916"/>
                    <a:pt x="161499" y="746558"/>
                    <a:pt x="232012" y="644200"/>
                  </a:cubicBezTo>
                  <a:cubicBezTo>
                    <a:pt x="302526" y="541842"/>
                    <a:pt x="657367" y="1281096"/>
                    <a:pt x="723331" y="1271997"/>
                  </a:cubicBezTo>
                  <a:cubicBezTo>
                    <a:pt x="789295" y="1262898"/>
                    <a:pt x="536812" y="682868"/>
                    <a:pt x="627797" y="589608"/>
                  </a:cubicBezTo>
                  <a:cubicBezTo>
                    <a:pt x="718782" y="496348"/>
                    <a:pt x="1157785" y="762480"/>
                    <a:pt x="1269242" y="712438"/>
                  </a:cubicBezTo>
                  <a:cubicBezTo>
                    <a:pt x="1380699" y="662396"/>
                    <a:pt x="1244221" y="298456"/>
                    <a:pt x="1296537" y="289358"/>
                  </a:cubicBezTo>
                  <a:cubicBezTo>
                    <a:pt x="1348853" y="280259"/>
                    <a:pt x="1521725" y="680593"/>
                    <a:pt x="1583140" y="657847"/>
                  </a:cubicBezTo>
                  <a:cubicBezTo>
                    <a:pt x="1644555" y="635101"/>
                    <a:pt x="1630908" y="164253"/>
                    <a:pt x="1665027" y="152880"/>
                  </a:cubicBezTo>
                  <a:cubicBezTo>
                    <a:pt x="1699146" y="141507"/>
                    <a:pt x="1730990" y="596432"/>
                    <a:pt x="1787856" y="589608"/>
                  </a:cubicBezTo>
                  <a:cubicBezTo>
                    <a:pt x="1844722" y="582784"/>
                    <a:pt x="1974376" y="132409"/>
                    <a:pt x="2006221" y="111937"/>
                  </a:cubicBezTo>
                  <a:cubicBezTo>
                    <a:pt x="2038066" y="91465"/>
                    <a:pt x="1978925" y="466779"/>
                    <a:pt x="1978925" y="466779"/>
                  </a:cubicBezTo>
                  <a:lnTo>
                    <a:pt x="1978925" y="466779"/>
                  </a:lnTo>
                  <a:cubicBezTo>
                    <a:pt x="2081283" y="389442"/>
                    <a:pt x="2581701" y="-38188"/>
                    <a:pt x="2593074" y="2755"/>
                  </a:cubicBezTo>
                  <a:cubicBezTo>
                    <a:pt x="2604447" y="43698"/>
                    <a:pt x="2047164" y="712438"/>
                    <a:pt x="2047164" y="712438"/>
                  </a:cubicBezTo>
                  <a:lnTo>
                    <a:pt x="2047164" y="71243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403715" y="2691657"/>
              <a:ext cx="2303367" cy="1594700"/>
            </a:xfrm>
            <a:custGeom>
              <a:avLst/>
              <a:gdLst>
                <a:gd name="connsiteX0" fmla="*/ 1829598 w 2303367"/>
                <a:gd name="connsiteY0" fmla="*/ 160725 h 1594700"/>
                <a:gd name="connsiteX1" fmla="*/ 2252679 w 2303367"/>
                <a:gd name="connsiteY1" fmla="*/ 10600 h 1594700"/>
                <a:gd name="connsiteX2" fmla="*/ 1829598 w 2303367"/>
                <a:gd name="connsiteY2" fmla="*/ 420033 h 1594700"/>
                <a:gd name="connsiteX3" fmla="*/ 2293622 w 2303367"/>
                <a:gd name="connsiteY3" fmla="*/ 556510 h 1594700"/>
                <a:gd name="connsiteX4" fmla="*/ 1297336 w 2303367"/>
                <a:gd name="connsiteY4" fmla="*/ 911352 h 1594700"/>
                <a:gd name="connsiteX5" fmla="*/ 1993372 w 2303367"/>
                <a:gd name="connsiteY5" fmla="*/ 1034182 h 1594700"/>
                <a:gd name="connsiteX6" fmla="*/ 969789 w 2303367"/>
                <a:gd name="connsiteY6" fmla="*/ 1320785 h 1594700"/>
                <a:gd name="connsiteX7" fmla="*/ 1406518 w 2303367"/>
                <a:gd name="connsiteY7" fmla="*/ 1470910 h 1594700"/>
                <a:gd name="connsiteX8" fmla="*/ 164572 w 2303367"/>
                <a:gd name="connsiteY8" fmla="*/ 1498206 h 1594700"/>
                <a:gd name="connsiteX9" fmla="*/ 14446 w 2303367"/>
                <a:gd name="connsiteY9" fmla="*/ 1593740 h 1594700"/>
                <a:gd name="connsiteX10" fmla="*/ 14446 w 2303367"/>
                <a:gd name="connsiteY10" fmla="*/ 1539149 h 159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03367" h="1594700">
                  <a:moveTo>
                    <a:pt x="1829598" y="160725"/>
                  </a:moveTo>
                  <a:cubicBezTo>
                    <a:pt x="2041138" y="64053"/>
                    <a:pt x="2252679" y="-32618"/>
                    <a:pt x="2252679" y="10600"/>
                  </a:cubicBezTo>
                  <a:cubicBezTo>
                    <a:pt x="2252679" y="53818"/>
                    <a:pt x="1822774" y="329048"/>
                    <a:pt x="1829598" y="420033"/>
                  </a:cubicBezTo>
                  <a:cubicBezTo>
                    <a:pt x="1836422" y="511018"/>
                    <a:pt x="2382332" y="474624"/>
                    <a:pt x="2293622" y="556510"/>
                  </a:cubicBezTo>
                  <a:cubicBezTo>
                    <a:pt x="2204912" y="638397"/>
                    <a:pt x="1347378" y="831740"/>
                    <a:pt x="1297336" y="911352"/>
                  </a:cubicBezTo>
                  <a:cubicBezTo>
                    <a:pt x="1247294" y="990964"/>
                    <a:pt x="2047963" y="965943"/>
                    <a:pt x="1993372" y="1034182"/>
                  </a:cubicBezTo>
                  <a:cubicBezTo>
                    <a:pt x="1938781" y="1102421"/>
                    <a:pt x="1067598" y="1247997"/>
                    <a:pt x="969789" y="1320785"/>
                  </a:cubicBezTo>
                  <a:cubicBezTo>
                    <a:pt x="871980" y="1393573"/>
                    <a:pt x="1540721" y="1441340"/>
                    <a:pt x="1406518" y="1470910"/>
                  </a:cubicBezTo>
                  <a:cubicBezTo>
                    <a:pt x="1272315" y="1500480"/>
                    <a:pt x="396584" y="1477734"/>
                    <a:pt x="164572" y="1498206"/>
                  </a:cubicBezTo>
                  <a:cubicBezTo>
                    <a:pt x="-67440" y="1518678"/>
                    <a:pt x="39467" y="1586916"/>
                    <a:pt x="14446" y="1593740"/>
                  </a:cubicBezTo>
                  <a:cubicBezTo>
                    <a:pt x="-10575" y="1600564"/>
                    <a:pt x="1935" y="1569856"/>
                    <a:pt x="14446" y="153914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527343" y="2470245"/>
              <a:ext cx="1910687" cy="1637731"/>
            </a:xfrm>
            <a:custGeom>
              <a:avLst/>
              <a:gdLst>
                <a:gd name="connsiteX0" fmla="*/ 0 w 1910687"/>
                <a:gd name="connsiteY0" fmla="*/ 1637731 h 1637731"/>
                <a:gd name="connsiteX1" fmla="*/ 1910687 w 1910687"/>
                <a:gd name="connsiteY1" fmla="*/ 0 h 163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10687" h="1637731">
                  <a:moveTo>
                    <a:pt x="0" y="1637731"/>
                  </a:moveTo>
                  <a:lnTo>
                    <a:pt x="1910687" y="0"/>
                  </a:ln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5606022" y="3859681"/>
            <a:ext cx="261378" cy="8647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0" y="3291194"/>
            <a:ext cx="413778" cy="8647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3584" y="2972052"/>
            <a:ext cx="130689" cy="6093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25281" y="2985615"/>
            <a:ext cx="0" cy="30557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94896" y="2867752"/>
            <a:ext cx="0" cy="2706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67400" y="4724400"/>
            <a:ext cx="864926" cy="3272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299863" y="4397118"/>
            <a:ext cx="925418" cy="1636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984273" y="3581400"/>
            <a:ext cx="940400" cy="2281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225281" y="3241344"/>
            <a:ext cx="588063" cy="1070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28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8 - Grass Stitch</a:t>
            </a:r>
            <a:r>
              <a:rPr lang="en-US" dirty="0"/>
              <a:t> </a:t>
            </a:r>
            <a:r>
              <a:rPr lang="en-US" dirty="0" smtClean="0"/>
              <a:t>and Clusters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75589" y="1324235"/>
            <a:ext cx="1715656" cy="2352665"/>
            <a:chOff x="175589" y="1324235"/>
            <a:chExt cx="1715656" cy="2352665"/>
          </a:xfrm>
        </p:grpSpPr>
        <p:sp>
          <p:nvSpPr>
            <p:cNvPr id="7" name="Freeform 6"/>
            <p:cNvSpPr/>
            <p:nvPr/>
          </p:nvSpPr>
          <p:spPr>
            <a:xfrm>
              <a:off x="175589" y="2787192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rot="20670094">
              <a:off x="667291" y="2077826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rot="19968317">
              <a:off x="947489" y="1324235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68958" y="1363927"/>
            <a:ext cx="3000014" cy="2879823"/>
            <a:chOff x="1270489" y="2605572"/>
            <a:chExt cx="3000014" cy="2879823"/>
          </a:xfrm>
        </p:grpSpPr>
        <p:sp>
          <p:nvSpPr>
            <p:cNvPr id="11" name="Freeform 10"/>
            <p:cNvSpPr/>
            <p:nvPr/>
          </p:nvSpPr>
          <p:spPr>
            <a:xfrm rot="19968317">
              <a:off x="1270489" y="4484736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rot="1316896">
              <a:off x="1879443" y="3417206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9968317">
              <a:off x="2095534" y="3978180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3887628">
              <a:off x="2736938" y="4568663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 rot="19968317">
              <a:off x="3326747" y="2762539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316896">
              <a:off x="2832094" y="3616634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3887628">
              <a:off x="2073735" y="2632596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96292" y="4354162"/>
            <a:ext cx="2170727" cy="2176555"/>
            <a:chOff x="4537533" y="3976418"/>
            <a:chExt cx="2170727" cy="2176555"/>
          </a:xfrm>
        </p:grpSpPr>
        <p:sp>
          <p:nvSpPr>
            <p:cNvPr id="18" name="Freeform 17"/>
            <p:cNvSpPr/>
            <p:nvPr/>
          </p:nvSpPr>
          <p:spPr>
            <a:xfrm rot="19968317">
              <a:off x="4537533" y="5241306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rot="1316896">
              <a:off x="4811853" y="4462387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9968317">
              <a:off x="5027944" y="5023361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3887628">
              <a:off x="5313180" y="5236241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rot="19968317">
              <a:off x="5561344" y="4008506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1316896">
              <a:off x="5764504" y="4661815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3887628">
              <a:off x="5161047" y="4003442"/>
              <a:ext cx="943756" cy="889708"/>
            </a:xfrm>
            <a:custGeom>
              <a:avLst/>
              <a:gdLst>
                <a:gd name="connsiteX0" fmla="*/ 220425 w 943756"/>
                <a:gd name="connsiteY0" fmla="*/ 889708 h 889708"/>
                <a:gd name="connsiteX1" fmla="*/ 466085 w 943756"/>
                <a:gd name="connsiteY1" fmla="*/ 548514 h 889708"/>
                <a:gd name="connsiteX2" fmla="*/ 2061 w 943756"/>
                <a:gd name="connsiteY2" fmla="*/ 452979 h 889708"/>
                <a:gd name="connsiteX3" fmla="*/ 288664 w 943756"/>
                <a:gd name="connsiteY3" fmla="*/ 412036 h 889708"/>
                <a:gd name="connsiteX4" fmla="*/ 111243 w 943756"/>
                <a:gd name="connsiteY4" fmla="*/ 207320 h 889708"/>
                <a:gd name="connsiteX5" fmla="*/ 397846 w 943756"/>
                <a:gd name="connsiteY5" fmla="*/ 371093 h 889708"/>
                <a:gd name="connsiteX6" fmla="*/ 302311 w 943756"/>
                <a:gd name="connsiteY6" fmla="*/ 43546 h 889708"/>
                <a:gd name="connsiteX7" fmla="*/ 493380 w 943756"/>
                <a:gd name="connsiteY7" fmla="*/ 248263 h 889708"/>
                <a:gd name="connsiteX8" fmla="*/ 534323 w 943756"/>
                <a:gd name="connsiteY8" fmla="*/ 2603 h 889708"/>
                <a:gd name="connsiteX9" fmla="*/ 547971 w 943756"/>
                <a:gd name="connsiteY9" fmla="*/ 439332 h 889708"/>
                <a:gd name="connsiteX10" fmla="*/ 643505 w 943756"/>
                <a:gd name="connsiteY10" fmla="*/ 166376 h 889708"/>
                <a:gd name="connsiteX11" fmla="*/ 657153 w 943756"/>
                <a:gd name="connsiteY11" fmla="*/ 493923 h 889708"/>
                <a:gd name="connsiteX12" fmla="*/ 943756 w 943756"/>
                <a:gd name="connsiteY12" fmla="*/ 16251 h 88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756" h="889708">
                  <a:moveTo>
                    <a:pt x="220425" y="889708"/>
                  </a:moveTo>
                  <a:cubicBezTo>
                    <a:pt x="361452" y="755505"/>
                    <a:pt x="502479" y="621302"/>
                    <a:pt x="466085" y="548514"/>
                  </a:cubicBezTo>
                  <a:cubicBezTo>
                    <a:pt x="429691" y="475726"/>
                    <a:pt x="31631" y="475725"/>
                    <a:pt x="2061" y="452979"/>
                  </a:cubicBezTo>
                  <a:cubicBezTo>
                    <a:pt x="-27509" y="430233"/>
                    <a:pt x="270467" y="452979"/>
                    <a:pt x="288664" y="412036"/>
                  </a:cubicBezTo>
                  <a:cubicBezTo>
                    <a:pt x="306861" y="371093"/>
                    <a:pt x="93046" y="214144"/>
                    <a:pt x="111243" y="207320"/>
                  </a:cubicBezTo>
                  <a:cubicBezTo>
                    <a:pt x="129440" y="200496"/>
                    <a:pt x="366001" y="398389"/>
                    <a:pt x="397846" y="371093"/>
                  </a:cubicBezTo>
                  <a:cubicBezTo>
                    <a:pt x="429691" y="343797"/>
                    <a:pt x="286389" y="64018"/>
                    <a:pt x="302311" y="43546"/>
                  </a:cubicBezTo>
                  <a:cubicBezTo>
                    <a:pt x="318233" y="23074"/>
                    <a:pt x="454711" y="255087"/>
                    <a:pt x="493380" y="248263"/>
                  </a:cubicBezTo>
                  <a:cubicBezTo>
                    <a:pt x="532049" y="241439"/>
                    <a:pt x="525224" y="-29242"/>
                    <a:pt x="534323" y="2603"/>
                  </a:cubicBezTo>
                  <a:cubicBezTo>
                    <a:pt x="543422" y="34448"/>
                    <a:pt x="529774" y="412037"/>
                    <a:pt x="547971" y="439332"/>
                  </a:cubicBezTo>
                  <a:cubicBezTo>
                    <a:pt x="566168" y="466627"/>
                    <a:pt x="625308" y="157277"/>
                    <a:pt x="643505" y="166376"/>
                  </a:cubicBezTo>
                  <a:cubicBezTo>
                    <a:pt x="661702" y="175474"/>
                    <a:pt x="607111" y="518944"/>
                    <a:pt x="657153" y="493923"/>
                  </a:cubicBezTo>
                  <a:cubicBezTo>
                    <a:pt x="707195" y="468902"/>
                    <a:pt x="943756" y="16251"/>
                    <a:pt x="943756" y="1625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landscapes use random leaf shapes in one or more sizes to add depth and color</a:t>
            </a:r>
          </a:p>
          <a:p>
            <a:r>
              <a:rPr lang="en-US" dirty="0" smtClean="0"/>
              <a:t>First use 1 color to stitch the leaf sequence</a:t>
            </a:r>
          </a:p>
          <a:p>
            <a:r>
              <a:rPr lang="en-US" dirty="0" smtClean="0"/>
              <a:t>Then use 3 colors to work the individual leaves</a:t>
            </a:r>
          </a:p>
          <a:p>
            <a:r>
              <a:rPr lang="en-US" dirty="0" smtClean="0"/>
              <a:t>Then use 3 colors and overlap the leaves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30521"/>
              </p:ext>
            </p:extLst>
          </p:nvPr>
        </p:nvGraphicFramePr>
        <p:xfrm>
          <a:off x="914400" y="685800"/>
          <a:ext cx="73152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Stitch / Technique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Variation / Extension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</a:t>
                      </a:r>
                      <a:r>
                        <a:rPr lang="en-US" sz="1600" baseline="0" dirty="0" smtClean="0"/>
                        <a:t>  Bamboo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</a:t>
                      </a:r>
                      <a:r>
                        <a:rPr lang="en-US" sz="1600" baseline="0" dirty="0" smtClean="0"/>
                        <a:t>  Birch Trees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  Pine Branches &amp; Trees with Vertical Trunks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  Pine Needle Stitch &amp; Clusters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</a:t>
                      </a:r>
                      <a:r>
                        <a:rPr lang="en-US" sz="1600" baseline="0" dirty="0" smtClean="0"/>
                        <a:t> Evergreen Trees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</a:t>
                      </a:r>
                      <a:r>
                        <a:rPr lang="en-US" sz="1600" baseline="0" dirty="0" smtClean="0"/>
                        <a:t>  Tiger Eye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  Polished Thread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a) Tiger</a:t>
                      </a:r>
                      <a:r>
                        <a:rPr lang="en-US" sz="1600" baseline="0" dirty="0" smtClean="0"/>
                        <a:t>/Bird Claws, Bird Beaks,  &amp; Fish Feelers</a:t>
                      </a:r>
                    </a:p>
                    <a:p>
                      <a:r>
                        <a:rPr lang="en-US" sz="1600" baseline="0" dirty="0" smtClean="0"/>
                        <a:t>b) Hair Planting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16.  Bird Feathers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  Fish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dirty="0" smtClean="0"/>
                        <a:t>Dragon</a:t>
                      </a:r>
                      <a:r>
                        <a:rPr lang="en-US" sz="1600" baseline="0" dirty="0" smtClean="0"/>
                        <a:t> Scales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18.</a:t>
                      </a:r>
                      <a:r>
                        <a:rPr lang="en-US" sz="1600" baseline="0" dirty="0" smtClean="0"/>
                        <a:t>  Tiger Whiskers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19.  Blizzard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20.  Picot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Twisted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Picot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b)    Foam Stitch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21.  Lazy Daisy, Chain Stitch, and Couching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9 - Bamboo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2982"/>
            <a:ext cx="4038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Trunks are stitched in direction that the stalks grow using long and short stitches to blending</a:t>
            </a:r>
          </a:p>
          <a:p>
            <a:r>
              <a:rPr lang="en-US" dirty="0" smtClean="0"/>
              <a:t>Joint is stitched in satin stitch—sometimes padded in opposite direction as joint</a:t>
            </a:r>
          </a:p>
          <a:p>
            <a:r>
              <a:rPr lang="en-US" dirty="0" smtClean="0"/>
              <a:t>Latest trend is not to pad the joint, so watch kit directions for appropriate technique application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6844">
            <a:off x="5717040" y="1625602"/>
            <a:ext cx="1735336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10 -  Birch 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Line pad outer area of the trunk. </a:t>
            </a:r>
          </a:p>
          <a:p>
            <a:r>
              <a:rPr lang="en-US" dirty="0"/>
              <a:t>Stitches run across the trunk with blending where indicated.</a:t>
            </a:r>
          </a:p>
          <a:p>
            <a:r>
              <a:rPr lang="en-US" dirty="0"/>
              <a:t>The bark in many areas will look to be ‘peeling’ so much is not </a:t>
            </a:r>
            <a:r>
              <a:rPr lang="en-US" dirty="0" smtClean="0"/>
              <a:t>blended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157530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11 - Pine Branches and Vertical Trunks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Stitched following contour of the tree trunk or branch</a:t>
            </a:r>
          </a:p>
          <a:p>
            <a:r>
              <a:rPr lang="en-US" dirty="0" smtClean="0"/>
              <a:t>Blending where required</a:t>
            </a:r>
          </a:p>
          <a:p>
            <a:r>
              <a:rPr lang="en-US" dirty="0" smtClean="0"/>
              <a:t>Some areas will be outlined and then ‘filled in’ with lighter color</a:t>
            </a:r>
            <a:endParaRPr lang="en-US" dirty="0"/>
          </a:p>
          <a:p>
            <a:r>
              <a:rPr lang="en-US" dirty="0" smtClean="0"/>
              <a:t>Use wedge stitch to maintain appropriate stitch direction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209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12 -   Pine Needle Stitch &amp;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6869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Simple stitch that resembles a V</a:t>
            </a:r>
            <a:endParaRPr lang="en-US" dirty="0"/>
          </a:p>
          <a:p>
            <a:r>
              <a:rPr lang="en-US" dirty="0" smtClean="0"/>
              <a:t>Stitches can be connected and then cut and ends scratched to under side to speed completion</a:t>
            </a:r>
          </a:p>
          <a:p>
            <a:r>
              <a:rPr lang="en-US" dirty="0"/>
              <a:t>Clusters are accomplished by stitching V’s in a pattern of long and short stitches</a:t>
            </a:r>
          </a:p>
          <a:p>
            <a:r>
              <a:rPr lang="en-US" dirty="0"/>
              <a:t>Normally use 2 or 3 shades of color to establish depth in cluster</a:t>
            </a:r>
          </a:p>
          <a:p>
            <a:endParaRPr lang="en-US" dirty="0" smtClean="0"/>
          </a:p>
        </p:txBody>
      </p:sp>
      <p:grpSp>
        <p:nvGrpSpPr>
          <p:cNvPr id="51" name="Group 50"/>
          <p:cNvGrpSpPr/>
          <p:nvPr/>
        </p:nvGrpSpPr>
        <p:grpSpPr>
          <a:xfrm>
            <a:off x="5056195" y="1493986"/>
            <a:ext cx="1524000" cy="855661"/>
            <a:chOff x="5105400" y="1600200"/>
            <a:chExt cx="1714500" cy="11450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105400" y="2150918"/>
              <a:ext cx="228600" cy="441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334000" y="2150918"/>
              <a:ext cx="112565" cy="441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5372100" y="1600200"/>
              <a:ext cx="342900" cy="855661"/>
              <a:chOff x="5105400" y="2477353"/>
              <a:chExt cx="228600" cy="418247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219700" y="2477353"/>
                <a:ext cx="114300" cy="4182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5715000" y="1776845"/>
              <a:ext cx="228600" cy="441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943600" y="1600200"/>
              <a:ext cx="59746" cy="6186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5909395" y="2218807"/>
              <a:ext cx="375802" cy="526473"/>
              <a:chOff x="5105400" y="2441746"/>
              <a:chExt cx="228600" cy="453854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219700" y="2441746"/>
                <a:ext cx="114300" cy="4538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5988624" y="1600200"/>
              <a:ext cx="405246" cy="703118"/>
              <a:chOff x="5105400" y="2514600"/>
              <a:chExt cx="228600" cy="3810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219700" y="2514600"/>
                <a:ext cx="1143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6515100" y="1776845"/>
              <a:ext cx="304800" cy="685044"/>
              <a:chOff x="5105400" y="2514600"/>
              <a:chExt cx="304800" cy="3810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5334000" y="2518069"/>
                <a:ext cx="76200" cy="3775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 rot="2034080">
            <a:off x="5547262" y="2853584"/>
            <a:ext cx="1524000" cy="855661"/>
            <a:chOff x="5105400" y="1600200"/>
            <a:chExt cx="1714500" cy="1145080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5105400" y="2150918"/>
              <a:ext cx="228600" cy="441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5334000" y="2150918"/>
              <a:ext cx="112565" cy="441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/>
            <p:cNvGrpSpPr/>
            <p:nvPr/>
          </p:nvGrpSpPr>
          <p:grpSpPr>
            <a:xfrm>
              <a:off x="5372100" y="1600200"/>
              <a:ext cx="342900" cy="855661"/>
              <a:chOff x="5105400" y="2477353"/>
              <a:chExt cx="228600" cy="418247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5219700" y="2477353"/>
                <a:ext cx="114300" cy="4182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Connector 90"/>
            <p:cNvCxnSpPr/>
            <p:nvPr/>
          </p:nvCxnSpPr>
          <p:spPr>
            <a:xfrm>
              <a:off x="5715000" y="1776845"/>
              <a:ext cx="228600" cy="4419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5943600" y="1600200"/>
              <a:ext cx="59746" cy="6186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 92"/>
            <p:cNvGrpSpPr/>
            <p:nvPr/>
          </p:nvGrpSpPr>
          <p:grpSpPr>
            <a:xfrm>
              <a:off x="5909395" y="2218807"/>
              <a:ext cx="375802" cy="526473"/>
              <a:chOff x="5105400" y="2441746"/>
              <a:chExt cx="228600" cy="453854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5219700" y="2441746"/>
                <a:ext cx="114300" cy="4538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5988624" y="1600200"/>
              <a:ext cx="405246" cy="703118"/>
              <a:chOff x="5105400" y="2514600"/>
              <a:chExt cx="228600" cy="3810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5219700" y="2514600"/>
                <a:ext cx="1143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515100" y="1776845"/>
              <a:ext cx="304800" cy="685044"/>
              <a:chOff x="5105400" y="2514600"/>
              <a:chExt cx="304800" cy="381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5105400" y="2514600"/>
                <a:ext cx="22860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5334000" y="2518069"/>
                <a:ext cx="76200" cy="37753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6771031" y="4322535"/>
            <a:ext cx="1992492" cy="1935984"/>
            <a:chOff x="5457978" y="3480955"/>
            <a:chExt cx="1992492" cy="1935984"/>
          </a:xfrm>
        </p:grpSpPr>
        <p:grpSp>
          <p:nvGrpSpPr>
            <p:cNvPr id="39" name="Group 38"/>
            <p:cNvGrpSpPr/>
            <p:nvPr/>
          </p:nvGrpSpPr>
          <p:grpSpPr>
            <a:xfrm>
              <a:off x="5462155" y="3480955"/>
              <a:ext cx="1714500" cy="1145080"/>
              <a:chOff x="5462155" y="3480955"/>
              <a:chExt cx="1714500" cy="114508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5462155" y="4031673"/>
                <a:ext cx="228600" cy="4419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5690755" y="4031673"/>
                <a:ext cx="112565" cy="4419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Group 76"/>
              <p:cNvGrpSpPr/>
              <p:nvPr/>
            </p:nvGrpSpPr>
            <p:grpSpPr>
              <a:xfrm>
                <a:off x="5728855" y="3480955"/>
                <a:ext cx="342900" cy="855661"/>
                <a:chOff x="5105400" y="2477353"/>
                <a:chExt cx="228600" cy="418247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5219700" y="2477353"/>
                  <a:ext cx="114300" cy="41824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Straight Connector 77"/>
              <p:cNvCxnSpPr/>
              <p:nvPr/>
            </p:nvCxnSpPr>
            <p:spPr>
              <a:xfrm>
                <a:off x="6071755" y="3657600"/>
                <a:ext cx="228600" cy="4419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6300355" y="3480955"/>
                <a:ext cx="59746" cy="61860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0" name="Group 79"/>
              <p:cNvGrpSpPr/>
              <p:nvPr/>
            </p:nvGrpSpPr>
            <p:grpSpPr>
              <a:xfrm>
                <a:off x="6266150" y="4099562"/>
                <a:ext cx="375802" cy="526473"/>
                <a:chOff x="5105400" y="2441746"/>
                <a:chExt cx="228600" cy="453854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5219700" y="2441746"/>
                  <a:ext cx="114300" cy="45385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80"/>
              <p:cNvGrpSpPr/>
              <p:nvPr/>
            </p:nvGrpSpPr>
            <p:grpSpPr>
              <a:xfrm>
                <a:off x="6345379" y="3480955"/>
                <a:ext cx="405246" cy="703118"/>
                <a:chOff x="5105400" y="2514600"/>
                <a:chExt cx="228600" cy="381000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5219700" y="2514600"/>
                  <a:ext cx="1143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/>
              <p:cNvGrpSpPr/>
              <p:nvPr/>
            </p:nvGrpSpPr>
            <p:grpSpPr>
              <a:xfrm>
                <a:off x="6871855" y="3657600"/>
                <a:ext cx="304800" cy="685044"/>
                <a:chOff x="5105400" y="2514600"/>
                <a:chExt cx="304800" cy="381000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H="1">
                  <a:off x="5334000" y="2518069"/>
                  <a:ext cx="76200" cy="37753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0" name="Group 39"/>
            <p:cNvGrpSpPr/>
            <p:nvPr/>
          </p:nvGrpSpPr>
          <p:grpSpPr>
            <a:xfrm rot="1348680">
              <a:off x="5735970" y="3676925"/>
              <a:ext cx="1714500" cy="1145080"/>
              <a:chOff x="5105400" y="1600200"/>
              <a:chExt cx="1714500" cy="114508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5105400" y="2150918"/>
                <a:ext cx="228600" cy="44196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5334000" y="2150918"/>
                <a:ext cx="112565" cy="44196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Group 60"/>
              <p:cNvGrpSpPr/>
              <p:nvPr/>
            </p:nvGrpSpPr>
            <p:grpSpPr>
              <a:xfrm>
                <a:off x="5372100" y="1600200"/>
                <a:ext cx="342900" cy="855661"/>
                <a:chOff x="5105400" y="2477353"/>
                <a:chExt cx="228600" cy="418247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5219700" y="2477353"/>
                  <a:ext cx="114300" cy="418247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Straight Connector 61"/>
              <p:cNvCxnSpPr/>
              <p:nvPr/>
            </p:nvCxnSpPr>
            <p:spPr>
              <a:xfrm>
                <a:off x="5715000" y="1776845"/>
                <a:ext cx="228600" cy="44196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5943600" y="1600200"/>
                <a:ext cx="59746" cy="61860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" name="Group 63"/>
              <p:cNvGrpSpPr/>
              <p:nvPr/>
            </p:nvGrpSpPr>
            <p:grpSpPr>
              <a:xfrm>
                <a:off x="5909395" y="2218807"/>
                <a:ext cx="375802" cy="526473"/>
                <a:chOff x="5105400" y="2441746"/>
                <a:chExt cx="228600" cy="453854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5219700" y="2441746"/>
                  <a:ext cx="114300" cy="453854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/>
              <p:cNvGrpSpPr/>
              <p:nvPr/>
            </p:nvGrpSpPr>
            <p:grpSpPr>
              <a:xfrm>
                <a:off x="5988624" y="1600200"/>
                <a:ext cx="405246" cy="703118"/>
                <a:chOff x="5105400" y="2514600"/>
                <a:chExt cx="228600" cy="381000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219700" y="2514600"/>
                  <a:ext cx="114300" cy="381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65"/>
              <p:cNvGrpSpPr/>
              <p:nvPr/>
            </p:nvGrpSpPr>
            <p:grpSpPr>
              <a:xfrm>
                <a:off x="6515100" y="1776845"/>
                <a:ext cx="304800" cy="685044"/>
                <a:chOff x="5105400" y="2514600"/>
                <a:chExt cx="304800" cy="381000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5334000" y="2518069"/>
                  <a:ext cx="76200" cy="37753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oup 40"/>
            <p:cNvGrpSpPr/>
            <p:nvPr/>
          </p:nvGrpSpPr>
          <p:grpSpPr>
            <a:xfrm>
              <a:off x="5457978" y="4271859"/>
              <a:ext cx="1714500" cy="1145080"/>
              <a:chOff x="5105400" y="1600200"/>
              <a:chExt cx="1714500" cy="114508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5105400" y="2150918"/>
                <a:ext cx="228600" cy="441962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5334000" y="2150918"/>
                <a:ext cx="112565" cy="441962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5372100" y="1600200"/>
                <a:ext cx="342900" cy="855661"/>
                <a:chOff x="5105400" y="2477353"/>
                <a:chExt cx="228600" cy="418247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5219700" y="2477353"/>
                  <a:ext cx="114300" cy="418247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/>
              <p:cNvCxnSpPr/>
              <p:nvPr/>
            </p:nvCxnSpPr>
            <p:spPr>
              <a:xfrm>
                <a:off x="5715000" y="1776845"/>
                <a:ext cx="228600" cy="441962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943600" y="1600200"/>
                <a:ext cx="59746" cy="618607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>
              <a:xfrm>
                <a:off x="5909395" y="2218807"/>
                <a:ext cx="375802" cy="526473"/>
                <a:chOff x="5105400" y="2441746"/>
                <a:chExt cx="228600" cy="453854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5219700" y="2441746"/>
                  <a:ext cx="114300" cy="453854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Group 47"/>
              <p:cNvGrpSpPr/>
              <p:nvPr/>
            </p:nvGrpSpPr>
            <p:grpSpPr>
              <a:xfrm>
                <a:off x="5988624" y="1600200"/>
                <a:ext cx="405246" cy="703118"/>
                <a:chOff x="5105400" y="2514600"/>
                <a:chExt cx="228600" cy="381000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219700" y="2514600"/>
                  <a:ext cx="114300" cy="381000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6515100" y="1776845"/>
                <a:ext cx="304800" cy="685044"/>
                <a:chOff x="5105400" y="2514600"/>
                <a:chExt cx="304800" cy="381000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105400" y="2514600"/>
                  <a:ext cx="228600" cy="381000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5334000" y="2518069"/>
                  <a:ext cx="76200" cy="377531"/>
                </a:xfrm>
                <a:prstGeom prst="line">
                  <a:avLst/>
                </a:prstGeom>
                <a:ln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13 -  Evergreen 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be distant, large or </a:t>
            </a:r>
            <a:r>
              <a:rPr lang="en-US" dirty="0" smtClean="0"/>
              <a:t>small</a:t>
            </a:r>
          </a:p>
          <a:p>
            <a:r>
              <a:rPr lang="en-US" dirty="0" smtClean="0"/>
              <a:t>Start stitching at the bottom of the tree</a:t>
            </a:r>
            <a:endParaRPr lang="en-US" dirty="0"/>
          </a:p>
          <a:p>
            <a:r>
              <a:rPr lang="en-US" dirty="0" smtClean="0"/>
              <a:t>Typically </a:t>
            </a:r>
            <a:r>
              <a:rPr lang="en-US" dirty="0"/>
              <a:t>layered to add </a:t>
            </a:r>
            <a:r>
              <a:rPr lang="en-US" dirty="0" smtClean="0"/>
              <a:t>dimension</a:t>
            </a:r>
          </a:p>
          <a:p>
            <a:r>
              <a:rPr lang="en-US" dirty="0" smtClean="0"/>
              <a:t>Tall triangular in shape but very irregular on edges</a:t>
            </a:r>
            <a:endParaRPr lang="en-US" dirty="0"/>
          </a:p>
          <a:p>
            <a:r>
              <a:rPr lang="en-US" dirty="0"/>
              <a:t>Newer </a:t>
            </a:r>
            <a:r>
              <a:rPr lang="en-US" dirty="0" err="1"/>
              <a:t>Matsuhato</a:t>
            </a:r>
            <a:r>
              <a:rPr lang="en-US" dirty="0"/>
              <a:t> technique</a:t>
            </a:r>
          </a:p>
          <a:p>
            <a:endParaRPr lang="en-US" dirty="0"/>
          </a:p>
        </p:txBody>
      </p:sp>
      <p:sp>
        <p:nvSpPr>
          <p:cNvPr id="6" name="Flowchart: Extract 5"/>
          <p:cNvSpPr/>
          <p:nvPr/>
        </p:nvSpPr>
        <p:spPr>
          <a:xfrm>
            <a:off x="609600" y="1752600"/>
            <a:ext cx="1981200" cy="4648200"/>
          </a:xfrm>
          <a:prstGeom prst="flowChartExtra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/>
          <p:cNvSpPr/>
          <p:nvPr/>
        </p:nvSpPr>
        <p:spPr>
          <a:xfrm>
            <a:off x="1161143" y="2971800"/>
            <a:ext cx="838200" cy="3429000"/>
          </a:xfrm>
          <a:prstGeom prst="flowChartExtra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4380" y="4412343"/>
            <a:ext cx="537910" cy="1988457"/>
          </a:xfrm>
          <a:custGeom>
            <a:avLst/>
            <a:gdLst>
              <a:gd name="connsiteX0" fmla="*/ 537028 w 537910"/>
              <a:gd name="connsiteY0" fmla="*/ 0 h 1988457"/>
              <a:gd name="connsiteX1" fmla="*/ 449943 w 537910"/>
              <a:gd name="connsiteY1" fmla="*/ 101600 h 1988457"/>
              <a:gd name="connsiteX2" fmla="*/ 508000 w 537910"/>
              <a:gd name="connsiteY2" fmla="*/ 174171 h 1988457"/>
              <a:gd name="connsiteX3" fmla="*/ 377371 w 537910"/>
              <a:gd name="connsiteY3" fmla="*/ 203200 h 1988457"/>
              <a:gd name="connsiteX4" fmla="*/ 537028 w 537910"/>
              <a:gd name="connsiteY4" fmla="*/ 319314 h 1988457"/>
              <a:gd name="connsiteX5" fmla="*/ 290285 w 537910"/>
              <a:gd name="connsiteY5" fmla="*/ 478971 h 1988457"/>
              <a:gd name="connsiteX6" fmla="*/ 435428 w 537910"/>
              <a:gd name="connsiteY6" fmla="*/ 551542 h 1988457"/>
              <a:gd name="connsiteX7" fmla="*/ 145143 w 537910"/>
              <a:gd name="connsiteY7" fmla="*/ 856342 h 1988457"/>
              <a:gd name="connsiteX8" fmla="*/ 537028 w 537910"/>
              <a:gd name="connsiteY8" fmla="*/ 856342 h 1988457"/>
              <a:gd name="connsiteX9" fmla="*/ 203200 w 537910"/>
              <a:gd name="connsiteY9" fmla="*/ 1030514 h 1988457"/>
              <a:gd name="connsiteX10" fmla="*/ 449943 w 537910"/>
              <a:gd name="connsiteY10" fmla="*/ 1291771 h 1988457"/>
              <a:gd name="connsiteX11" fmla="*/ 188685 w 537910"/>
              <a:gd name="connsiteY11" fmla="*/ 1407885 h 1988457"/>
              <a:gd name="connsiteX12" fmla="*/ 348343 w 537910"/>
              <a:gd name="connsiteY12" fmla="*/ 1582057 h 1988457"/>
              <a:gd name="connsiteX13" fmla="*/ 116114 w 537910"/>
              <a:gd name="connsiteY13" fmla="*/ 1770742 h 1988457"/>
              <a:gd name="connsiteX14" fmla="*/ 319314 w 537910"/>
              <a:gd name="connsiteY14" fmla="*/ 1857828 h 1988457"/>
              <a:gd name="connsiteX15" fmla="*/ 0 w 537910"/>
              <a:gd name="connsiteY15" fmla="*/ 1988457 h 198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7910" h="1988457">
                <a:moveTo>
                  <a:pt x="537028" y="0"/>
                </a:moveTo>
                <a:cubicBezTo>
                  <a:pt x="495904" y="36286"/>
                  <a:pt x="454781" y="72572"/>
                  <a:pt x="449943" y="101600"/>
                </a:cubicBezTo>
                <a:cubicBezTo>
                  <a:pt x="445105" y="130629"/>
                  <a:pt x="520095" y="157238"/>
                  <a:pt x="508000" y="174171"/>
                </a:cubicBezTo>
                <a:cubicBezTo>
                  <a:pt x="495905" y="191104"/>
                  <a:pt x="372533" y="179009"/>
                  <a:pt x="377371" y="203200"/>
                </a:cubicBezTo>
                <a:cubicBezTo>
                  <a:pt x="382209" y="227391"/>
                  <a:pt x="551542" y="273352"/>
                  <a:pt x="537028" y="319314"/>
                </a:cubicBezTo>
                <a:cubicBezTo>
                  <a:pt x="522514" y="365276"/>
                  <a:pt x="307218" y="440266"/>
                  <a:pt x="290285" y="478971"/>
                </a:cubicBezTo>
                <a:cubicBezTo>
                  <a:pt x="273352" y="517676"/>
                  <a:pt x="459618" y="488647"/>
                  <a:pt x="435428" y="551542"/>
                </a:cubicBezTo>
                <a:cubicBezTo>
                  <a:pt x="411238" y="614437"/>
                  <a:pt x="128210" y="805542"/>
                  <a:pt x="145143" y="856342"/>
                </a:cubicBezTo>
                <a:cubicBezTo>
                  <a:pt x="162076" y="907142"/>
                  <a:pt x="527352" y="827313"/>
                  <a:pt x="537028" y="856342"/>
                </a:cubicBezTo>
                <a:cubicBezTo>
                  <a:pt x="546704" y="885371"/>
                  <a:pt x="217714" y="957943"/>
                  <a:pt x="203200" y="1030514"/>
                </a:cubicBezTo>
                <a:cubicBezTo>
                  <a:pt x="188686" y="1103085"/>
                  <a:pt x="452362" y="1228876"/>
                  <a:pt x="449943" y="1291771"/>
                </a:cubicBezTo>
                <a:cubicBezTo>
                  <a:pt x="447524" y="1354666"/>
                  <a:pt x="205618" y="1359504"/>
                  <a:pt x="188685" y="1407885"/>
                </a:cubicBezTo>
                <a:cubicBezTo>
                  <a:pt x="171752" y="1456266"/>
                  <a:pt x="360438" y="1521581"/>
                  <a:pt x="348343" y="1582057"/>
                </a:cubicBezTo>
                <a:cubicBezTo>
                  <a:pt x="336248" y="1642533"/>
                  <a:pt x="120952" y="1724780"/>
                  <a:pt x="116114" y="1770742"/>
                </a:cubicBezTo>
                <a:cubicBezTo>
                  <a:pt x="111276" y="1816704"/>
                  <a:pt x="338666" y="1821542"/>
                  <a:pt x="319314" y="1857828"/>
                </a:cubicBezTo>
                <a:cubicBezTo>
                  <a:pt x="299962" y="1894114"/>
                  <a:pt x="149981" y="1941285"/>
                  <a:pt x="0" y="19884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610" y="1459706"/>
            <a:ext cx="188159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Make exact pattern of both eyes before stitching on tiger</a:t>
            </a:r>
          </a:p>
          <a:p>
            <a:r>
              <a:rPr lang="en-US" sz="2000" dirty="0" smtClean="0"/>
              <a:t>Pad center of eye with two layers; one layer covers most of the eye</a:t>
            </a:r>
          </a:p>
          <a:p>
            <a:r>
              <a:rPr lang="en-US" sz="2000" dirty="0" smtClean="0"/>
              <a:t>From gold ribbon cut out eyes from pattern keeping track of left/right</a:t>
            </a:r>
          </a:p>
          <a:p>
            <a:r>
              <a:rPr lang="en-US" sz="2000" dirty="0" smtClean="0"/>
              <a:t>Glue gold ribbon over padded eye</a:t>
            </a:r>
          </a:p>
          <a:p>
            <a:r>
              <a:rPr lang="en-US" sz="2000" dirty="0" smtClean="0"/>
              <a:t>Create pupil using un-pulled thread to make coil of appropriate size</a:t>
            </a:r>
          </a:p>
          <a:p>
            <a:r>
              <a:rPr lang="en-US" sz="2000" dirty="0" smtClean="0"/>
              <a:t>Cut ends of thread at angle so it will tuck into the circle</a:t>
            </a:r>
          </a:p>
          <a:p>
            <a:r>
              <a:rPr lang="en-US" sz="2000" dirty="0" smtClean="0"/>
              <a:t>Glue pupil in place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41418"/>
            <a:ext cx="1838325" cy="130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98" y="3438080"/>
            <a:ext cx="1562100" cy="111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14 -Tiger Eye</a:t>
            </a:r>
            <a:endParaRPr lang="en-US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480" y="5105400"/>
            <a:ext cx="304351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With 2/4 pull, glue on circle around pupil</a:t>
            </a:r>
          </a:p>
          <a:p>
            <a:r>
              <a:rPr lang="en-US" sz="2000" dirty="0"/>
              <a:t>With </a:t>
            </a:r>
            <a:r>
              <a:rPr lang="en-US" sz="2000" dirty="0" smtClean="0"/>
              <a:t>un-pulled </a:t>
            </a:r>
            <a:r>
              <a:rPr lang="en-US" sz="2000" dirty="0"/>
              <a:t>thread, glue lower line of eye and then the upper border of eye</a:t>
            </a:r>
          </a:p>
          <a:p>
            <a:r>
              <a:rPr lang="en-US" sz="2000" dirty="0"/>
              <a:t>Cut at an angle so they taper off</a:t>
            </a:r>
          </a:p>
          <a:p>
            <a:r>
              <a:rPr lang="en-US" sz="2000" dirty="0" smtClean="0"/>
              <a:t>Tie knot in 2/4 white thread and glue in appropriate spot for the highlight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14 - Tiger Eye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76476"/>
            <a:ext cx="3981448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55021" y="5050303"/>
            <a:ext cx="7140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Eyes for Lion, Dragon, Eagle, Fish and Humans are typically stitched </a:t>
            </a:r>
          </a:p>
          <a:p>
            <a:r>
              <a:rPr lang="en-US" dirty="0" smtClean="0"/>
              <a:t>With 2/4 pull following pattern direction of eye.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15 -  Polished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Thread to be polished can be ¼, 2/4, or ¾ pull depending upon the need for a thicker or thinner line</a:t>
            </a:r>
          </a:p>
          <a:p>
            <a:r>
              <a:rPr lang="en-US" dirty="0" smtClean="0"/>
              <a:t>Run thread through your fingers to remove the kink from the thread</a:t>
            </a:r>
          </a:p>
          <a:p>
            <a:r>
              <a:rPr lang="en-US" dirty="0" smtClean="0"/>
              <a:t>This will create a smooth appearance to the thread. </a:t>
            </a:r>
          </a:p>
          <a:p>
            <a:r>
              <a:rPr lang="en-US" dirty="0" smtClean="0"/>
              <a:t>The more you pull the straighter the thread will be and its appearance will become ‘polished’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15a Tiger/Bird Claws and Beaks and Fish Feelers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Stitched in polished  thread with ¾ pull for larger items and 2/4 pull for small. </a:t>
            </a:r>
          </a:p>
          <a:p>
            <a:r>
              <a:rPr lang="en-US" dirty="0" smtClean="0"/>
              <a:t>Pad with 2/4 thread</a:t>
            </a:r>
          </a:p>
          <a:p>
            <a:r>
              <a:rPr lang="en-US" dirty="0" smtClean="0"/>
              <a:t>Then stitch claw, beak, or feeler in a satin stitch using the polished thread</a:t>
            </a:r>
          </a:p>
          <a:p>
            <a:r>
              <a:rPr lang="en-US" dirty="0" smtClean="0"/>
              <a:t>Follow the curve of the claw,  beak, or feeler</a:t>
            </a:r>
          </a:p>
          <a:p>
            <a:r>
              <a:rPr lang="en-US" dirty="0" smtClean="0"/>
              <a:t>Generally better to start at the bigger area and work toward the point</a:t>
            </a:r>
          </a:p>
          <a:p>
            <a:r>
              <a:rPr lang="en-US" dirty="0"/>
              <a:t>Be sure to keep a sharp </a:t>
            </a:r>
            <a:r>
              <a:rPr lang="en-US" dirty="0" smtClean="0"/>
              <a:t>point by ending with a single stitch</a:t>
            </a:r>
            <a:endParaRPr lang="en-US" dirty="0"/>
          </a:p>
          <a:p>
            <a:r>
              <a:rPr lang="en-US" dirty="0" smtClean="0"/>
              <a:t>Stitch under  beak  before stitching the upper beak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2780">
            <a:off x="944502" y="2080929"/>
            <a:ext cx="264014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0601">
            <a:off x="733130" y="4141636"/>
            <a:ext cx="3062894" cy="100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15b Hair Planting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Polish a length of  ¼ and 2/4 pull thread (use 2 colors for practice)</a:t>
            </a:r>
          </a:p>
          <a:p>
            <a:r>
              <a:rPr lang="en-US" dirty="0" smtClean="0"/>
              <a:t>Lightly glue the 2 lengths of polished thread—lay aside to dry</a:t>
            </a:r>
          </a:p>
          <a:p>
            <a:r>
              <a:rPr lang="en-US" dirty="0" smtClean="0"/>
              <a:t>Pad hair in 2 or 3 layers of a 3</a:t>
            </a:r>
            <a:r>
              <a:rPr lang="en-US" baseline="30000" dirty="0" smtClean="0"/>
              <a:t>rd</a:t>
            </a:r>
            <a:r>
              <a:rPr lang="en-US" dirty="0" smtClean="0"/>
              <a:t> color again for this practice</a:t>
            </a:r>
          </a:p>
          <a:p>
            <a:r>
              <a:rPr lang="en-US" dirty="0" smtClean="0"/>
              <a:t>Over top of padding, using the glued 2/4 thread make 2 or 3 long stitches to cover and make semi circle</a:t>
            </a:r>
          </a:p>
          <a:p>
            <a:r>
              <a:rPr lang="en-US" dirty="0" smtClean="0"/>
              <a:t>Then at hairline use the ¼ glued thread to make small stitches just slightly into forehead and then ending in padded hair</a:t>
            </a:r>
          </a:p>
          <a:p>
            <a:r>
              <a:rPr lang="en-US" dirty="0" smtClean="0"/>
              <a:t>Glue loose hair in place after stitching is completed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88964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18327"/>
              </p:ext>
            </p:extLst>
          </p:nvPr>
        </p:nvGraphicFramePr>
        <p:xfrm>
          <a:off x="914400" y="914400"/>
          <a:ext cx="7315200" cy="23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Stitch / Technique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Variation / Extension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22.  Popcorn</a:t>
                      </a:r>
                      <a:r>
                        <a:rPr lang="en-US" sz="1600" baseline="0" dirty="0" smtClean="0"/>
                        <a:t>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23. Pile</a:t>
                      </a:r>
                      <a:r>
                        <a:rPr lang="en-US" sz="1600" baseline="0" dirty="0" smtClean="0"/>
                        <a:t> Stitch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 smtClean="0"/>
                        <a:t>a)  Fluffy Stitch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aseline="0" dirty="0" smtClean="0"/>
                        <a:t>b)  Sculptured Fluffy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aseline="0" dirty="0" smtClean="0"/>
                        <a:t>c)  Reverse Stitch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24.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Lattice or Ladder Stitch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25.  Wave Stitches in water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3962399"/>
            <a:ext cx="74744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Stitching techniques for following are not covered in this version of this</a:t>
            </a:r>
          </a:p>
          <a:p>
            <a:r>
              <a:rPr lang="en-US" dirty="0" smtClean="0"/>
              <a:t>Document.  Look for 2</a:t>
            </a:r>
            <a:r>
              <a:rPr lang="en-US" baseline="30000" dirty="0" smtClean="0"/>
              <a:t>nd</a:t>
            </a:r>
            <a:r>
              <a:rPr lang="en-US" dirty="0" smtClean="0"/>
              <a:t> stitching workshop in 2015 to complete this material.</a:t>
            </a:r>
          </a:p>
          <a:p>
            <a:endParaRPr lang="en-US" dirty="0" smtClean="0"/>
          </a:p>
          <a:p>
            <a:pPr lvl="1"/>
            <a:r>
              <a:rPr lang="en-US" dirty="0"/>
              <a:t>Faces</a:t>
            </a:r>
          </a:p>
          <a:p>
            <a:pPr lvl="2"/>
            <a:r>
              <a:rPr lang="en-US" dirty="0"/>
              <a:t>Contours for features, stitch direction and shading</a:t>
            </a:r>
          </a:p>
          <a:p>
            <a:pPr lvl="2"/>
            <a:r>
              <a:rPr lang="en-US" dirty="0" smtClean="0"/>
              <a:t>Nose</a:t>
            </a:r>
            <a:r>
              <a:rPr lang="en-US" dirty="0"/>
              <a:t>, lips</a:t>
            </a:r>
          </a:p>
          <a:p>
            <a:pPr lvl="1"/>
            <a:r>
              <a:rPr lang="en-US" dirty="0"/>
              <a:t>Eyes</a:t>
            </a:r>
          </a:p>
          <a:p>
            <a:pPr lvl="2"/>
            <a:r>
              <a:rPr lang="en-US" dirty="0"/>
              <a:t>Lion, Dragon, Eagle, Fish, Human and others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16 -   Bird Feathers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stitch the ‘window’ in the feather</a:t>
            </a:r>
          </a:p>
          <a:p>
            <a:r>
              <a:rPr lang="en-US" dirty="0" smtClean="0"/>
              <a:t>Make edges very even</a:t>
            </a:r>
          </a:p>
          <a:p>
            <a:r>
              <a:rPr lang="en-US" dirty="0" smtClean="0"/>
              <a:t>Stitch rest of feather using satin stitch and/or blending at an angle as noted in the picture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144949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1" y="3733800"/>
            <a:ext cx="81534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17 - Fish and Dragon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Stitch scales starting at the tail and work scales individually until head</a:t>
            </a:r>
          </a:p>
          <a:p>
            <a:r>
              <a:rPr lang="en-US" dirty="0" smtClean="0"/>
              <a:t>Follow pattern as some scales are padded and will be outlined</a:t>
            </a:r>
          </a:p>
          <a:p>
            <a:r>
              <a:rPr lang="en-US" dirty="0" smtClean="0"/>
              <a:t>Fish feelers are satin stitch</a:t>
            </a:r>
          </a:p>
          <a:p>
            <a:r>
              <a:rPr lang="en-US" dirty="0" smtClean="0"/>
              <a:t>Fish mouth is a padded satin stitch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438400" cy="340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18 -  Tiger Whiskers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Tiger whiskers are generally stitched in 3 layers</a:t>
            </a:r>
          </a:p>
          <a:p>
            <a:pPr lvl="1"/>
            <a:r>
              <a:rPr lang="en-US" dirty="0" smtClean="0"/>
              <a:t>1st is with 2/4 thread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is with whisker thread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is with twisted whisker thread</a:t>
            </a:r>
          </a:p>
          <a:p>
            <a:r>
              <a:rPr lang="en-US" dirty="0" smtClean="0"/>
              <a:t>All layers are stitched with single LONG stitch</a:t>
            </a:r>
          </a:p>
          <a:p>
            <a:r>
              <a:rPr lang="en-US" dirty="0" smtClean="0"/>
              <a:t>Count the number of the heavier whiskers on your picture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867400" y="2057400"/>
            <a:ext cx="1066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019800" y="2209800"/>
            <a:ext cx="1295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400800" y="2438400"/>
            <a:ext cx="1143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638800" y="3733800"/>
            <a:ext cx="1905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19 -   Blizzard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Also called Frill stitch</a:t>
            </a:r>
          </a:p>
          <a:p>
            <a:r>
              <a:rPr lang="en-US" dirty="0" smtClean="0"/>
              <a:t>Created as an over stitch for water by using uneven and irregular stitches to represent foam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2038606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20 -  Picot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Insert needle in canvas</a:t>
            </a:r>
          </a:p>
          <a:p>
            <a:r>
              <a:rPr lang="en-US" dirty="0" smtClean="0"/>
              <a:t>Take small stitch but  keep needle raised from the fabric to form a small loop and then punch into the fabric near the previous stitch</a:t>
            </a:r>
          </a:p>
          <a:p>
            <a:r>
              <a:rPr lang="en-US" dirty="0" smtClean="0"/>
              <a:t>Can be single stitches or in a connected line</a:t>
            </a:r>
          </a:p>
          <a:p>
            <a:r>
              <a:rPr lang="en-US" dirty="0" smtClean="0"/>
              <a:t>Loops should be same size</a:t>
            </a:r>
          </a:p>
          <a:p>
            <a:r>
              <a:rPr lang="en-US" dirty="0" smtClean="0"/>
              <a:t>Primarily used for trims and is a very precise row of stitches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00299" y="3197674"/>
            <a:ext cx="558937" cy="409884"/>
            <a:chOff x="5800299" y="3197674"/>
            <a:chExt cx="558937" cy="409884"/>
          </a:xfrm>
        </p:grpSpPr>
        <p:sp>
          <p:nvSpPr>
            <p:cNvPr id="7" name="Freeform 6"/>
            <p:cNvSpPr/>
            <p:nvPr/>
          </p:nvSpPr>
          <p:spPr>
            <a:xfrm>
              <a:off x="5800299" y="31976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952699" y="33500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057332" y="3402616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60517" y="3455158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63702" y="35024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81215" y="1752600"/>
            <a:ext cx="558937" cy="409884"/>
            <a:chOff x="5800299" y="3197674"/>
            <a:chExt cx="558937" cy="409884"/>
          </a:xfrm>
        </p:grpSpPr>
        <p:sp>
          <p:nvSpPr>
            <p:cNvPr id="25" name="Freeform 24"/>
            <p:cNvSpPr/>
            <p:nvPr/>
          </p:nvSpPr>
          <p:spPr>
            <a:xfrm>
              <a:off x="5800299" y="31976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52699" y="33500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057332" y="3402616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160517" y="3455158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263702" y="35024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58000" y="3017900"/>
            <a:ext cx="558937" cy="409884"/>
            <a:chOff x="5800299" y="3197674"/>
            <a:chExt cx="558937" cy="409884"/>
          </a:xfrm>
        </p:grpSpPr>
        <p:sp>
          <p:nvSpPr>
            <p:cNvPr id="31" name="Freeform 30"/>
            <p:cNvSpPr/>
            <p:nvPr/>
          </p:nvSpPr>
          <p:spPr>
            <a:xfrm>
              <a:off x="5800299" y="31976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52699" y="33500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57332" y="3402616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160517" y="3455158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263702" y="3502474"/>
              <a:ext cx="95534" cy="105084"/>
            </a:xfrm>
            <a:custGeom>
              <a:avLst/>
              <a:gdLst>
                <a:gd name="connsiteX0" fmla="*/ 0 w 95534"/>
                <a:gd name="connsiteY0" fmla="*/ 64141 h 105084"/>
                <a:gd name="connsiteX1" fmla="*/ 27295 w 95534"/>
                <a:gd name="connsiteY1" fmla="*/ 9550 h 105084"/>
                <a:gd name="connsiteX2" fmla="*/ 81886 w 95534"/>
                <a:gd name="connsiteY2" fmla="*/ 9550 h 105084"/>
                <a:gd name="connsiteX3" fmla="*/ 95534 w 95534"/>
                <a:gd name="connsiteY3" fmla="*/ 105084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34" h="105084">
                  <a:moveTo>
                    <a:pt x="0" y="64141"/>
                  </a:moveTo>
                  <a:cubicBezTo>
                    <a:pt x="6823" y="41394"/>
                    <a:pt x="13647" y="18648"/>
                    <a:pt x="27295" y="9550"/>
                  </a:cubicBezTo>
                  <a:cubicBezTo>
                    <a:pt x="40943" y="452"/>
                    <a:pt x="70513" y="-6372"/>
                    <a:pt x="81886" y="9550"/>
                  </a:cubicBezTo>
                  <a:cubicBezTo>
                    <a:pt x="93259" y="25472"/>
                    <a:pt x="94396" y="65278"/>
                    <a:pt x="95534" y="10508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20a -  Twisted Picot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initial steps of making a picot</a:t>
            </a:r>
          </a:p>
          <a:p>
            <a:r>
              <a:rPr lang="en-US" dirty="0" smtClean="0"/>
              <a:t>Instead of making just a small loop, lift needle ½ to ¾ inch above canvas and twist around the needle shank</a:t>
            </a:r>
          </a:p>
          <a:p>
            <a:r>
              <a:rPr lang="en-US" dirty="0" smtClean="0"/>
              <a:t>Then return needle thru canvas almost in same spot as you started, leaving the larger twisted picot stitch on the canvas surface</a:t>
            </a:r>
          </a:p>
          <a:p>
            <a:r>
              <a:rPr lang="en-US" dirty="0" smtClean="0"/>
              <a:t>Take a ½ inch stitch to where you wish next twisted picot to form a lead stitch</a:t>
            </a:r>
          </a:p>
          <a:p>
            <a:r>
              <a:rPr lang="en-US" dirty="0" smtClean="0"/>
              <a:t>Repeat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2971800"/>
            <a:ext cx="1290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      </a:t>
            </a:r>
            <a:r>
              <a:rPr lang="en-US" dirty="0" err="1" smtClean="0"/>
              <a:t>o</a:t>
            </a:r>
            <a:r>
              <a:rPr lang="en-US" dirty="0" smtClean="0"/>
              <a:t>       </a:t>
            </a:r>
            <a:r>
              <a:rPr lang="en-US" dirty="0" err="1" smtClean="0"/>
              <a:t>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o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/>
              <a:t> 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20b -  Foam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making a twisted picot</a:t>
            </a:r>
          </a:p>
          <a:p>
            <a:r>
              <a:rPr lang="en-US" dirty="0" smtClean="0"/>
              <a:t>Connect with only a  short 1/8 in stitch to where you wish next Foam Stitch</a:t>
            </a:r>
          </a:p>
          <a:p>
            <a:r>
              <a:rPr lang="en-US" dirty="0" smtClean="0"/>
              <a:t>Repeat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2971800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 </a:t>
            </a:r>
            <a:r>
              <a:rPr lang="en-US" dirty="0" err="1" smtClean="0"/>
              <a:t>o</a:t>
            </a:r>
            <a:r>
              <a:rPr lang="en-US" dirty="0" smtClean="0"/>
              <a:t>  </a:t>
            </a:r>
            <a:r>
              <a:rPr lang="en-US" dirty="0" err="1" smtClean="0"/>
              <a:t>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o</a:t>
            </a:r>
          </a:p>
          <a:p>
            <a:r>
              <a:rPr lang="en-US" dirty="0"/>
              <a:t> 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21 -  Lazy Daisy, Chain Stitches, and Couching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From wrong side, with about 1.5 inch of un-pulled thread extending from the needle eye, punch needle up thru fabric to right side</a:t>
            </a:r>
          </a:p>
          <a:p>
            <a:r>
              <a:rPr lang="en-US" sz="1600" dirty="0"/>
              <a:t>Still holding the needle, grab the loop of the thread from the right side of fabric</a:t>
            </a:r>
          </a:p>
          <a:p>
            <a:r>
              <a:rPr lang="en-US" sz="1600" dirty="0"/>
              <a:t>Slowly withdraw the needle, still holding the loop</a:t>
            </a:r>
          </a:p>
          <a:p>
            <a:r>
              <a:rPr lang="en-US" sz="1600" dirty="0"/>
              <a:t>If a longer ring stitch is desired, carefully pull up the loop; otherwise if shorter desired, pull down on the needle.  </a:t>
            </a:r>
          </a:p>
          <a:p>
            <a:r>
              <a:rPr lang="en-US" sz="1600" dirty="0"/>
              <a:t>To move to the next stitch, create some slack in the thread by pulling the needle down ½ to 1 inch.  </a:t>
            </a:r>
          </a:p>
          <a:p>
            <a:r>
              <a:rPr lang="en-US" sz="1600" dirty="0"/>
              <a:t>Repeat steps to make additional loops—with the loops  being the same </a:t>
            </a:r>
            <a:r>
              <a:rPr lang="en-US" sz="1600" dirty="0" smtClean="0"/>
              <a:t>length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62600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Loops may be tacked down with a small ‘couching stitch’ to simulate small daisy flowers</a:t>
            </a:r>
          </a:p>
          <a:p>
            <a:r>
              <a:rPr lang="en-US" sz="1600" dirty="0" smtClean="0"/>
              <a:t>Couching can also just be used across a length of </a:t>
            </a:r>
            <a:r>
              <a:rPr lang="en-US" sz="1600" dirty="0" err="1" smtClean="0"/>
              <a:t>unpulled</a:t>
            </a:r>
            <a:r>
              <a:rPr lang="en-US" sz="1600" dirty="0" smtClean="0"/>
              <a:t> thread as an accent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3" y="1676400"/>
            <a:ext cx="1533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5943600" y="2110526"/>
            <a:ext cx="2522591" cy="2347174"/>
          </a:xfrm>
          <a:custGeom>
            <a:avLst/>
            <a:gdLst>
              <a:gd name="connsiteX0" fmla="*/ 0 w 2522591"/>
              <a:gd name="connsiteY0" fmla="*/ 2347174 h 2347174"/>
              <a:gd name="connsiteX1" fmla="*/ 482600 w 2522591"/>
              <a:gd name="connsiteY1" fmla="*/ 1686774 h 2347174"/>
              <a:gd name="connsiteX2" fmla="*/ 2108200 w 2522591"/>
              <a:gd name="connsiteY2" fmla="*/ 1458174 h 2347174"/>
              <a:gd name="connsiteX3" fmla="*/ 2514600 w 2522591"/>
              <a:gd name="connsiteY3" fmla="*/ 99274 h 2347174"/>
              <a:gd name="connsiteX4" fmla="*/ 1866900 w 2522591"/>
              <a:gd name="connsiteY4" fmla="*/ 86574 h 234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591" h="2347174">
                <a:moveTo>
                  <a:pt x="0" y="2347174"/>
                </a:moveTo>
                <a:cubicBezTo>
                  <a:pt x="65616" y="2091057"/>
                  <a:pt x="131233" y="1834941"/>
                  <a:pt x="482600" y="1686774"/>
                </a:cubicBezTo>
                <a:cubicBezTo>
                  <a:pt x="833967" y="1538607"/>
                  <a:pt x="1769533" y="1722757"/>
                  <a:pt x="2108200" y="1458174"/>
                </a:cubicBezTo>
                <a:cubicBezTo>
                  <a:pt x="2446867" y="1193591"/>
                  <a:pt x="2554817" y="327874"/>
                  <a:pt x="2514600" y="99274"/>
                </a:cubicBezTo>
                <a:cubicBezTo>
                  <a:pt x="2474383" y="-129326"/>
                  <a:pt x="1974850" y="111974"/>
                  <a:pt x="1866900" y="8657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4267200"/>
            <a:ext cx="74612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092825" y="4013200"/>
            <a:ext cx="77787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22 - Popcorn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Using 2/4 pull thread, starting at one side of the circle stitch across to the halfway point with a very close satin stitch</a:t>
            </a:r>
          </a:p>
          <a:p>
            <a:r>
              <a:rPr lang="en-US" sz="1800" dirty="0" smtClean="0"/>
              <a:t>Cut and pull the thread end to the back</a:t>
            </a:r>
          </a:p>
          <a:p>
            <a:r>
              <a:rPr lang="en-US" sz="1800" dirty="0" smtClean="0"/>
              <a:t>Push a straight pin under the layer of thread through the canvas</a:t>
            </a:r>
          </a:p>
          <a:p>
            <a:r>
              <a:rPr lang="en-US" sz="1800" dirty="0" smtClean="0"/>
              <a:t>With pin, push the threads to the side</a:t>
            </a:r>
          </a:p>
          <a:p>
            <a:r>
              <a:rPr lang="en-US" sz="1800" dirty="0" smtClean="0"/>
              <a:t>Rotate the canvas and stitch the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half of the circle starting from the side and working to the center</a:t>
            </a:r>
          </a:p>
          <a:p>
            <a:r>
              <a:rPr lang="en-US" sz="1800" dirty="0" smtClean="0"/>
              <a:t>Crowd the stitches together in the middle</a:t>
            </a:r>
          </a:p>
          <a:p>
            <a:r>
              <a:rPr lang="en-US" sz="1800" dirty="0" smtClean="0"/>
              <a:t>Cut and pull the thread to the back</a:t>
            </a:r>
          </a:p>
        </p:txBody>
      </p:sp>
      <p:sp>
        <p:nvSpPr>
          <p:cNvPr id="5" name="Oval 4"/>
          <p:cNvSpPr/>
          <p:nvPr/>
        </p:nvSpPr>
        <p:spPr>
          <a:xfrm>
            <a:off x="914400" y="2438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2286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65300" y="3048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48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23 - </a:t>
            </a:r>
            <a:r>
              <a:rPr lang="en-US" dirty="0"/>
              <a:t>Pile </a:t>
            </a:r>
            <a:r>
              <a:rPr lang="en-US" dirty="0" smtClean="0"/>
              <a:t>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2672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Stitched from the wrong side of the canvas so that the stitches leave the small ‘knot’ on the front side of the canvas</a:t>
            </a:r>
          </a:p>
          <a:p>
            <a:r>
              <a:rPr lang="en-US" sz="2000" dirty="0" smtClean="0"/>
              <a:t>Either 2/4 or ¼ pull can be used depending upon kit  directions</a:t>
            </a:r>
          </a:p>
          <a:p>
            <a:r>
              <a:rPr lang="en-US" sz="2000" dirty="0" smtClean="0"/>
              <a:t>Needle must be inserted to the full length of the shank with each stitch to produce the desired loop height</a:t>
            </a:r>
          </a:p>
          <a:p>
            <a:r>
              <a:rPr lang="en-US" sz="2000" dirty="0" smtClean="0"/>
              <a:t>There are ‘Fluffy’ needles available which have longer shanks that our standard N3 needle.</a:t>
            </a:r>
          </a:p>
          <a:p>
            <a:r>
              <a:rPr lang="en-US" sz="2000" dirty="0" smtClean="0"/>
              <a:t>Stitches should be very close together to provide a ‘solid’ coverage on the front side of the canvas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49</a:t>
            </a:fld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5486400" y="1752600"/>
            <a:ext cx="2286000" cy="1981200"/>
          </a:xfrm>
          <a:prstGeom prst="su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1 -  Running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Instructions:  Draw 3 straight lines each about 6 inches in length.</a:t>
            </a:r>
          </a:p>
          <a:p>
            <a:r>
              <a:rPr lang="en-US" dirty="0" smtClean="0"/>
              <a:t>Stitch with ½ inch stitches from left to right if right handed—opposite if left handed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stitches are ½ in in length then 12 will be the length of a dollar bill</a:t>
            </a:r>
            <a:endParaRPr lang="en-US" dirty="0" smtClean="0"/>
          </a:p>
          <a:p>
            <a:r>
              <a:rPr lang="en-US" dirty="0" smtClean="0"/>
              <a:t>Brick lay each row (alternate stitch rows so that needle does not enter fabric immediately before previous row.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295400"/>
            <a:ext cx="4267200" cy="51816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75020" y="1544780"/>
            <a:ext cx="4267200" cy="51816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724400" y="1600200"/>
            <a:ext cx="4267200" cy="518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23a - Fluffy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2672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Fluffy areas should be completed before other surface </a:t>
            </a:r>
            <a:r>
              <a:rPr lang="en-US" sz="2000" dirty="0" err="1" smtClean="0"/>
              <a:t>bunka</a:t>
            </a:r>
            <a:r>
              <a:rPr lang="en-US" sz="2000" dirty="0" smtClean="0"/>
              <a:t> stitches are completed</a:t>
            </a:r>
          </a:p>
          <a:p>
            <a:r>
              <a:rPr lang="en-US" sz="2000" dirty="0" smtClean="0"/>
              <a:t>Once the area to be made fluffy is completely filled with pile stitches, use masking tape to surround the area twice to protect the canvas from the brush</a:t>
            </a:r>
          </a:p>
          <a:p>
            <a:r>
              <a:rPr lang="en-US" sz="2000" dirty="0" smtClean="0"/>
              <a:t>Begin brushing the pile stitches with the metal brush with a firm motion towards you with a lifting motion</a:t>
            </a:r>
          </a:p>
          <a:p>
            <a:r>
              <a:rPr lang="en-US" sz="2000" dirty="0" smtClean="0"/>
              <a:t>The threads will begin to separate.  By feeling the area, you will be able to feel where there are still pile stitches that have not been brushed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50</a:t>
            </a:fld>
            <a:endParaRPr lang="en-US" dirty="0"/>
          </a:p>
        </p:txBody>
      </p:sp>
      <p:sp>
        <p:nvSpPr>
          <p:cNvPr id="8" name="Sun 7"/>
          <p:cNvSpPr/>
          <p:nvPr/>
        </p:nvSpPr>
        <p:spPr>
          <a:xfrm>
            <a:off x="5638800" y="2286000"/>
            <a:ext cx="2286000" cy="1981200"/>
          </a:xfrm>
          <a:prstGeom prst="su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23b -  Sculptured Fluffy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2672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Once the area has been brushed completely, some pictures call for the fluff to be ‘sculptured’</a:t>
            </a:r>
          </a:p>
          <a:p>
            <a:r>
              <a:rPr lang="en-US" sz="2000" dirty="0" smtClean="0"/>
              <a:t>Sculptured means that the fluffy area is trimmed to a more velvety texture</a:t>
            </a:r>
          </a:p>
          <a:p>
            <a:r>
              <a:rPr lang="en-US" sz="2000" dirty="0" smtClean="0"/>
              <a:t>Edges of a sculptured design look nicer when they have been angled to a smooth curve toward the canvas</a:t>
            </a:r>
          </a:p>
        </p:txBody>
      </p:sp>
      <p:sp>
        <p:nvSpPr>
          <p:cNvPr id="8" name="Sun 7"/>
          <p:cNvSpPr/>
          <p:nvPr/>
        </p:nvSpPr>
        <p:spPr>
          <a:xfrm>
            <a:off x="5638800" y="2286000"/>
            <a:ext cx="2286000" cy="1981200"/>
          </a:xfrm>
          <a:prstGeom prst="su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029200" y="5045034"/>
            <a:ext cx="2286000" cy="762000"/>
            <a:chOff x="5029200" y="5045034"/>
            <a:chExt cx="2286000" cy="762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096000" y="5426034"/>
              <a:ext cx="121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>
              <a:off x="5029200" y="5045034"/>
              <a:ext cx="2286000" cy="7620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0384D5-5AE8-42D8-9E30-E5E591774D76}" type="slidenum">
              <a:rPr lang="en-US" smtClean="0"/>
              <a:t>51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23c -  Reverse Stitch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2672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Same as a pile stitch but does not provide full coverage on the canvas surface</a:t>
            </a:r>
          </a:p>
          <a:p>
            <a:r>
              <a:rPr lang="en-US" sz="2000" dirty="0" smtClean="0"/>
              <a:t>Uses as accent stitches on</a:t>
            </a:r>
          </a:p>
          <a:p>
            <a:pPr lvl="1"/>
            <a:r>
              <a:rPr lang="en-US" sz="1600" dirty="0" smtClean="0"/>
              <a:t>Landscapes as moss on trees, small ground flowers</a:t>
            </a:r>
          </a:p>
          <a:p>
            <a:pPr lvl="1"/>
            <a:r>
              <a:rPr lang="en-US" sz="1600" dirty="0" smtClean="0"/>
              <a:t>Pupil of eye</a:t>
            </a:r>
          </a:p>
          <a:p>
            <a:pPr lvl="1"/>
            <a:r>
              <a:rPr lang="en-US" sz="1600" dirty="0" smtClean="0"/>
              <a:t>Accents on crane legs</a:t>
            </a:r>
          </a:p>
          <a:p>
            <a:r>
              <a:rPr lang="en-US" sz="2000" dirty="0" smtClean="0"/>
              <a:t>Often times, reverse stitches are not marked on canvas but may be indicated on line drawings.</a:t>
            </a:r>
          </a:p>
          <a:p>
            <a:r>
              <a:rPr lang="en-US" sz="2000" dirty="0" err="1" smtClean="0"/>
              <a:t>Stitchers</a:t>
            </a:r>
            <a:r>
              <a:rPr lang="en-US" sz="2000" dirty="0" smtClean="0"/>
              <a:t> must look at color pictures to find these accents!!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209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361853" y="3969304"/>
            <a:ext cx="623874" cy="1124428"/>
            <a:chOff x="6361853" y="3969304"/>
            <a:chExt cx="623874" cy="1124428"/>
          </a:xfrm>
        </p:grpSpPr>
        <p:sp>
          <p:nvSpPr>
            <p:cNvPr id="5" name="TextBox 4"/>
            <p:cNvSpPr txBox="1"/>
            <p:nvPr/>
          </p:nvSpPr>
          <p:spPr>
            <a:xfrm>
              <a:off x="6361853" y="4724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14253" y="453973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39395" y="4355068"/>
              <a:ext cx="305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72739" y="45272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91795" y="415792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79233" y="396930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 flipV="1">
            <a:off x="6832480" y="4419600"/>
            <a:ext cx="48272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5410200"/>
            <a:ext cx="2447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the little circles</a:t>
            </a:r>
          </a:p>
          <a:p>
            <a:r>
              <a:rPr lang="en-US" dirty="0" smtClean="0"/>
              <a:t>Indicating that a reverse</a:t>
            </a:r>
          </a:p>
          <a:p>
            <a:r>
              <a:rPr lang="en-US" dirty="0" smtClean="0"/>
              <a:t>Stitch is needed.</a:t>
            </a:r>
            <a:endParaRPr lang="en-US" dirty="0"/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0384D5-5AE8-42D8-9E30-E5E591774D76}" type="slidenum">
              <a:rPr lang="en-US" smtClean="0"/>
              <a:t>52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24 - Lattice or Ladder 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Stitch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Decorative stitch</a:t>
            </a:r>
          </a:p>
          <a:p>
            <a:r>
              <a:rPr lang="en-US" dirty="0" smtClean="0"/>
              <a:t>Creates </a:t>
            </a:r>
            <a:r>
              <a:rPr lang="en-US" dirty="0" smtClean="0"/>
              <a:t>crisscross </a:t>
            </a:r>
            <a:r>
              <a:rPr lang="en-US" dirty="0" smtClean="0"/>
              <a:t>design when placed over an already stitched area</a:t>
            </a:r>
          </a:p>
          <a:p>
            <a:r>
              <a:rPr lang="en-US" dirty="0" smtClean="0"/>
              <a:t>Follow numbers to end up with a triangular design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53</a:t>
            </a:fld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219200" y="2514600"/>
            <a:ext cx="1371600" cy="2895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600200" y="2286000"/>
            <a:ext cx="1371600" cy="2895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76400" y="2514600"/>
            <a:ext cx="2286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371600" y="2857500"/>
            <a:ext cx="533400" cy="114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09700" y="2895600"/>
            <a:ext cx="2286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638300" y="2971800"/>
            <a:ext cx="26670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905000" y="2971800"/>
            <a:ext cx="2286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27496" y="3371850"/>
            <a:ext cx="533400" cy="114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627496" y="3371850"/>
            <a:ext cx="2286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877705" y="3473640"/>
            <a:ext cx="26670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171700" y="3495249"/>
            <a:ext cx="2286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685079" y="217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905000" y="2612135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07445" y="260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58857" y="3105834"/>
            <a:ext cx="354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</a:p>
          <a:p>
            <a:r>
              <a:rPr lang="en-US" dirty="0"/>
              <a:t>7</a:t>
            </a:r>
            <a:endParaRPr lang="en-US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2249457" y="3215585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</a:p>
          <a:p>
            <a:r>
              <a:rPr lang="en-US" dirty="0"/>
              <a:t>9</a:t>
            </a:r>
            <a:endParaRPr lang="en-US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1554410" y="3719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 – Wave Stitching in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Wave stitching in water is actually several techniques that can be used together depending upon picture appearance</a:t>
            </a:r>
          </a:p>
          <a:p>
            <a:pPr lvl="1"/>
            <a:r>
              <a:rPr lang="en-US" dirty="0" smtClean="0"/>
              <a:t>Running Stitch</a:t>
            </a:r>
          </a:p>
          <a:p>
            <a:pPr lvl="1"/>
            <a:r>
              <a:rPr lang="en-US" dirty="0" smtClean="0"/>
              <a:t>Blending</a:t>
            </a:r>
          </a:p>
          <a:p>
            <a:pPr lvl="1"/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Blizzard</a:t>
            </a:r>
          </a:p>
          <a:p>
            <a:pPr lvl="1"/>
            <a:r>
              <a:rPr lang="en-US" dirty="0" smtClean="0"/>
              <a:t>Foam</a:t>
            </a:r>
          </a:p>
          <a:p>
            <a:pPr lvl="1"/>
            <a:r>
              <a:rPr lang="en-US" dirty="0" smtClean="0"/>
              <a:t>Overlay</a:t>
            </a:r>
          </a:p>
          <a:p>
            <a:pPr lvl="1"/>
            <a:r>
              <a:rPr lang="en-US" dirty="0" smtClean="0"/>
              <a:t>Reverse Stitch</a:t>
            </a:r>
          </a:p>
          <a:p>
            <a:pPr lvl="1"/>
            <a:r>
              <a:rPr lang="en-US" dirty="0" smtClean="0"/>
              <a:t>Clip and stitch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54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197494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548" y="3771591"/>
            <a:ext cx="2162251" cy="240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22" y="762000"/>
            <a:ext cx="8699769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55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71700" y="945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4506" y="9525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95353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95353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3653" y="1475264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1458794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2a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1442998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87147" y="148729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3653" y="22098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9303" y="202823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74085" y="2209800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5a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3341" y="22098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0088" y="28956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0441" y="29083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43935" y="2908300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23653" y="28956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7953" y="35814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0829" y="3644900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4829" y="35814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20088" y="35814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55006" y="42672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000" y="4268232"/>
            <a:ext cx="198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1 and 1b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5253" y="50292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61929" y="5029200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7a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0247" y="5029200"/>
            <a:ext cx="30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24242" y="5029200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0641" y="57023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97350" y="57023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4600" y="57404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93523" y="567793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ABEA CI Techniques Worksheet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1" y="4277331"/>
            <a:ext cx="42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498963" y="4277331"/>
            <a:ext cx="42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91" y="1066800"/>
            <a:ext cx="840563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56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378466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403866"/>
            <a:ext cx="129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as 5a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06001" y="1341398"/>
            <a:ext cx="56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8747" y="213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57503" y="2133600"/>
            <a:ext cx="647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46574" y="2116098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2794" y="26670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8712" y="269542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6053" y="33528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1964" y="2636873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01080" y="38862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65600" y="3311005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3781960"/>
            <a:ext cx="1700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17 for scales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15a for feelers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9647" y="387453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47244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6153" y="4724400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3107" y="471273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1674" y="5421867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5600" y="5421867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33107" y="5421867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05207" y="5421867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06001" y="4709188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70717" y="2632293"/>
            <a:ext cx="496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3b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671" y="5978141"/>
            <a:ext cx="16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Picot Stitch   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4648" y="3874532"/>
            <a:ext cx="49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6d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00400" y="1409888"/>
            <a:ext cx="146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23, and </a:t>
            </a:r>
            <a:r>
              <a:rPr lang="en-US" dirty="0" err="1" smtClean="0">
                <a:solidFill>
                  <a:srgbClr val="FF0000"/>
                </a:solidFill>
              </a:rPr>
              <a:t>a,b,c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2147" y="1773198"/>
            <a:ext cx="2094664" cy="712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04806" y="2996684"/>
            <a:ext cx="2094664" cy="712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74548" y="2986848"/>
            <a:ext cx="2030258" cy="712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79884" y="5991357"/>
            <a:ext cx="2094664" cy="3561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Not covered in this document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1a  Irregular Running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2 additional lines</a:t>
            </a:r>
          </a:p>
          <a:p>
            <a:r>
              <a:rPr lang="en-US" dirty="0" smtClean="0"/>
              <a:t>Stitch with alternating stitch length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19600" y="1295400"/>
            <a:ext cx="4267200" cy="5181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475020" y="1544780"/>
            <a:ext cx="4267200" cy="5181600"/>
          </a:xfrm>
          <a:prstGeom prst="line">
            <a:avLst/>
          </a:prstGeom>
          <a:ln w="2857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724400" y="1600200"/>
            <a:ext cx="4267200" cy="518160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1b  Short Running Stitch &amp; Curve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small running stitches to form a curve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488056">
            <a:off x="4639179" y="1421488"/>
            <a:ext cx="3114195" cy="2857745"/>
          </a:xfrm>
          <a:prstGeom prst="arc">
            <a:avLst>
              <a:gd name="adj1" fmla="val 16231168"/>
              <a:gd name="adj2" fmla="val 437474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13850" y="2890422"/>
            <a:ext cx="1447800" cy="1066800"/>
          </a:xfrm>
          <a:prstGeom prst="ellipse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1c  Outline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 line with rolling curves</a:t>
            </a:r>
          </a:p>
          <a:p>
            <a:r>
              <a:rPr lang="en-US" dirty="0" smtClean="0"/>
              <a:t>Stitch small stitches directly on line and scratch down to be tight as possible</a:t>
            </a:r>
          </a:p>
        </p:txBody>
      </p:sp>
      <p:sp>
        <p:nvSpPr>
          <p:cNvPr id="5" name="Freeform 4"/>
          <p:cNvSpPr/>
          <p:nvPr/>
        </p:nvSpPr>
        <p:spPr>
          <a:xfrm>
            <a:off x="3898256" y="776901"/>
            <a:ext cx="4536953" cy="5623899"/>
          </a:xfrm>
          <a:custGeom>
            <a:avLst/>
            <a:gdLst>
              <a:gd name="connsiteX0" fmla="*/ 438217 w 4536953"/>
              <a:gd name="connsiteY0" fmla="*/ 5623899 h 5623899"/>
              <a:gd name="connsiteX1" fmla="*/ 188835 w 4536953"/>
              <a:gd name="connsiteY1" fmla="*/ 3393317 h 5623899"/>
              <a:gd name="connsiteX2" fmla="*/ 2876617 w 4536953"/>
              <a:gd name="connsiteY2" fmla="*/ 3448735 h 5623899"/>
              <a:gd name="connsiteX3" fmla="*/ 2627235 w 4536953"/>
              <a:gd name="connsiteY3" fmla="*/ 2229535 h 5623899"/>
              <a:gd name="connsiteX4" fmla="*/ 3472362 w 4536953"/>
              <a:gd name="connsiteY4" fmla="*/ 1439826 h 5623899"/>
              <a:gd name="connsiteX5" fmla="*/ 3458508 w 4536953"/>
              <a:gd name="connsiteY5" fmla="*/ 303754 h 5623899"/>
              <a:gd name="connsiteX6" fmla="*/ 4400617 w 4536953"/>
              <a:gd name="connsiteY6" fmla="*/ 26663 h 5623899"/>
              <a:gd name="connsiteX7" fmla="*/ 4511453 w 4536953"/>
              <a:gd name="connsiteY7" fmla="*/ 26663 h 562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6953" h="5623899">
                <a:moveTo>
                  <a:pt x="438217" y="5623899"/>
                </a:moveTo>
                <a:cubicBezTo>
                  <a:pt x="110326" y="4689871"/>
                  <a:pt x="-217565" y="3755844"/>
                  <a:pt x="188835" y="3393317"/>
                </a:cubicBezTo>
                <a:cubicBezTo>
                  <a:pt x="595235" y="3030790"/>
                  <a:pt x="2470217" y="3642699"/>
                  <a:pt x="2876617" y="3448735"/>
                </a:cubicBezTo>
                <a:cubicBezTo>
                  <a:pt x="3283017" y="3254771"/>
                  <a:pt x="2527944" y="2564353"/>
                  <a:pt x="2627235" y="2229535"/>
                </a:cubicBezTo>
                <a:cubicBezTo>
                  <a:pt x="2726526" y="1894717"/>
                  <a:pt x="3333817" y="1760789"/>
                  <a:pt x="3472362" y="1439826"/>
                </a:cubicBezTo>
                <a:cubicBezTo>
                  <a:pt x="3610907" y="1118863"/>
                  <a:pt x="3303799" y="539281"/>
                  <a:pt x="3458508" y="303754"/>
                </a:cubicBezTo>
                <a:cubicBezTo>
                  <a:pt x="3613217" y="68227"/>
                  <a:pt x="4225126" y="72845"/>
                  <a:pt x="4400617" y="26663"/>
                </a:cubicBezTo>
                <a:cubicBezTo>
                  <a:pt x="4576108" y="-19519"/>
                  <a:pt x="4543780" y="3572"/>
                  <a:pt x="4511453" y="26663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1d  Split Stitch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Draw a line or a curve</a:t>
            </a:r>
          </a:p>
          <a:p>
            <a:r>
              <a:rPr lang="en-US" dirty="0" smtClean="0"/>
              <a:t>Stitch in standard running stitches and clip thread</a:t>
            </a:r>
          </a:p>
          <a:p>
            <a:r>
              <a:rPr lang="en-US" dirty="0" smtClean="0"/>
              <a:t>Then stitch a 2</a:t>
            </a:r>
            <a:r>
              <a:rPr lang="en-US" baseline="30000" dirty="0" smtClean="0"/>
              <a:t>nd</a:t>
            </a:r>
            <a:r>
              <a:rPr lang="en-US" dirty="0" smtClean="0"/>
              <a:t> row of stitches directly over the initial row and offset by about ½ stitch</a:t>
            </a:r>
          </a:p>
          <a:p>
            <a:r>
              <a:rPr lang="en-US" dirty="0" smtClean="0"/>
              <a:t>Make sure you actually stitch through the initial stitch with the needle for the 2</a:t>
            </a:r>
            <a:r>
              <a:rPr lang="en-US" baseline="30000" dirty="0" smtClean="0"/>
              <a:t>nd</a:t>
            </a:r>
            <a:r>
              <a:rPr lang="en-US" dirty="0" smtClean="0"/>
              <a:t> row</a:t>
            </a:r>
          </a:p>
          <a:p>
            <a:r>
              <a:rPr lang="en-US" dirty="0" smtClean="0"/>
              <a:t>Stitches are actually ‘sitting’ on top of each other creating a heaver line but not widening the stitched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84D5-5AE8-42D8-9E30-E5E591774D76}" type="slidenum">
              <a:rPr lang="en-US" smtClean="0"/>
              <a:t>9</a:t>
            </a:fld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38800" y="2133600"/>
            <a:ext cx="12954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666934" y="3124200"/>
            <a:ext cx="1210241" cy="2219325"/>
          </a:xfrm>
          <a:custGeom>
            <a:avLst/>
            <a:gdLst>
              <a:gd name="connsiteX0" fmla="*/ 581591 w 1210241"/>
              <a:gd name="connsiteY0" fmla="*/ 2219325 h 2219325"/>
              <a:gd name="connsiteX1" fmla="*/ 19616 w 1210241"/>
              <a:gd name="connsiteY1" fmla="*/ 1076325 h 2219325"/>
              <a:gd name="connsiteX2" fmla="*/ 1210241 w 1210241"/>
              <a:gd name="connsiteY2" fmla="*/ 0 h 221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0241" h="2219325">
                <a:moveTo>
                  <a:pt x="581591" y="2219325"/>
                </a:moveTo>
                <a:cubicBezTo>
                  <a:pt x="248216" y="1832768"/>
                  <a:pt x="-85159" y="1446212"/>
                  <a:pt x="19616" y="1076325"/>
                </a:cubicBezTo>
                <a:cubicBezTo>
                  <a:pt x="124391" y="706437"/>
                  <a:pt x="667316" y="353218"/>
                  <a:pt x="1210241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R2 25Aug2014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3339</Words>
  <Application>Microsoft Office PowerPoint</Application>
  <PresentationFormat>On-screen Show (4:3)</PresentationFormat>
  <Paragraphs>554</Paragraphs>
  <Slides>56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MS_ClipArt_Gallery.2</vt:lpstr>
      <vt:lpstr>PowerPoint Presentation</vt:lpstr>
      <vt:lpstr>Index</vt:lpstr>
      <vt:lpstr>Index</vt:lpstr>
      <vt:lpstr>Index</vt:lpstr>
      <vt:lpstr>1 -  Running Stitch</vt:lpstr>
      <vt:lpstr>1a  Irregular Running Stitch</vt:lpstr>
      <vt:lpstr>1b  Short Running Stitch &amp; Curve Stitch</vt:lpstr>
      <vt:lpstr>1c  Outline Stitch</vt:lpstr>
      <vt:lpstr>1d  Split Stitch</vt:lpstr>
      <vt:lpstr>1e  Seaming</vt:lpstr>
      <vt:lpstr>2 -  Wedge Stitch</vt:lpstr>
      <vt:lpstr>2a  Mountain Stitch &amp; Ziz-Zag Stitch</vt:lpstr>
      <vt:lpstr>3 -  Satin Stitch</vt:lpstr>
      <vt:lpstr>3a  Rope Stitch</vt:lpstr>
      <vt:lpstr>3b Inlay Stitch</vt:lpstr>
      <vt:lpstr>4 -  Cord Stitch</vt:lpstr>
      <vt:lpstr>4a  Modified Cord Stitch</vt:lpstr>
      <vt:lpstr>4b  Curved Cord Stitch</vt:lpstr>
      <vt:lpstr>4c  Toss Stitch</vt:lpstr>
      <vt:lpstr>5 -  Padding</vt:lpstr>
      <vt:lpstr>5a  Line Padding</vt:lpstr>
      <vt:lpstr>6 -  Blending &amp; Clip and Stitch</vt:lpstr>
      <vt:lpstr>6a -  Row Blending</vt:lpstr>
      <vt:lpstr>6b  Flowers and Flower Petals</vt:lpstr>
      <vt:lpstr>6c  Leaf Blending</vt:lpstr>
      <vt:lpstr>6d  Overlay Stitch</vt:lpstr>
      <vt:lpstr>7 -  Leaf Tips</vt:lpstr>
      <vt:lpstr>7a  Leaf Veins</vt:lpstr>
      <vt:lpstr>8 - Grass Stitch and Clusters</vt:lpstr>
      <vt:lpstr>9 - Bamboo  </vt:lpstr>
      <vt:lpstr>10 -  Birch Trees</vt:lpstr>
      <vt:lpstr>11 - Pine Branches and Vertical Trunks</vt:lpstr>
      <vt:lpstr>12 -   Pine Needle Stitch &amp; Clusters</vt:lpstr>
      <vt:lpstr>13 -  Evergreen Trees</vt:lpstr>
      <vt:lpstr>14 -Tiger Eye</vt:lpstr>
      <vt:lpstr>14 - Tiger Eye (continued)</vt:lpstr>
      <vt:lpstr>15 -  Polished Thread</vt:lpstr>
      <vt:lpstr>15a Tiger/Bird Claws and Beaks and Fish Feelers</vt:lpstr>
      <vt:lpstr>15b Hair Planting</vt:lpstr>
      <vt:lpstr>16 -   Bird Feathers</vt:lpstr>
      <vt:lpstr>17 - Fish and Dragon Scales</vt:lpstr>
      <vt:lpstr>18 -  Tiger Whiskers</vt:lpstr>
      <vt:lpstr>19 -   Blizzard Stitch</vt:lpstr>
      <vt:lpstr>20 -  Picot Stitch</vt:lpstr>
      <vt:lpstr>20a -  Twisted Picot Stitch</vt:lpstr>
      <vt:lpstr>20b -  Foam Stitch</vt:lpstr>
      <vt:lpstr>21 -  Lazy Daisy, Chain Stitches, and Couching</vt:lpstr>
      <vt:lpstr>22 - Popcorn Stitch</vt:lpstr>
      <vt:lpstr>23 - Pile Stitch</vt:lpstr>
      <vt:lpstr>23a - Fluffy Stitch</vt:lpstr>
      <vt:lpstr>23b -  Sculptured Fluffy</vt:lpstr>
      <vt:lpstr>23c -  Reverse Stitch</vt:lpstr>
      <vt:lpstr>24 - Lattice or Ladder Stitch</vt:lpstr>
      <vt:lpstr>25 – Wave Stitching in Water</vt:lpstr>
      <vt:lpstr>ABEA CI Techniques Worksheet</vt:lpstr>
      <vt:lpstr>PowerPoint Presentation</vt:lpstr>
    </vt:vector>
  </TitlesOfParts>
  <Company>Cummins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ii758</dc:creator>
  <cp:lastModifiedBy>ii758</cp:lastModifiedBy>
  <cp:revision>177</cp:revision>
  <cp:lastPrinted>2014-06-26T18:26:44Z</cp:lastPrinted>
  <dcterms:created xsi:type="dcterms:W3CDTF">2014-06-21T23:57:04Z</dcterms:created>
  <dcterms:modified xsi:type="dcterms:W3CDTF">2014-08-25T16:28:11Z</dcterms:modified>
</cp:coreProperties>
</file>